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7"/>
  </p:notesMasterIdLst>
  <p:sldIdLst>
    <p:sldId id="432" r:id="rId2"/>
    <p:sldId id="448" r:id="rId3"/>
    <p:sldId id="444" r:id="rId4"/>
    <p:sldId id="447" r:id="rId5"/>
    <p:sldId id="445" r:id="rId6"/>
    <p:sldId id="321" r:id="rId7"/>
    <p:sldId id="322" r:id="rId8"/>
    <p:sldId id="323" r:id="rId9"/>
    <p:sldId id="452" r:id="rId10"/>
    <p:sldId id="449" r:id="rId11"/>
    <p:sldId id="451" r:id="rId12"/>
    <p:sldId id="450" r:id="rId13"/>
    <p:sldId id="453" r:id="rId14"/>
    <p:sldId id="454" r:id="rId15"/>
    <p:sldId id="455" r:id="rId16"/>
    <p:sldId id="456" r:id="rId17"/>
    <p:sldId id="328" r:id="rId18"/>
    <p:sldId id="446" r:id="rId19"/>
    <p:sldId id="377" r:id="rId20"/>
    <p:sldId id="408" r:id="rId21"/>
    <p:sldId id="330" r:id="rId22"/>
    <p:sldId id="457" r:id="rId23"/>
    <p:sldId id="336" r:id="rId24"/>
    <p:sldId id="351" r:id="rId25"/>
    <p:sldId id="333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EEF7F8"/>
    <a:srgbClr val="D9EDEF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2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3B5704A-E9D5-4147-AC01-BB7D0E034AE7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5090CBF-5270-4D6E-A87D-AA5BFE370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81A03F-7BF4-499A-93D2-A8EFC9BD834A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CF4937-DCCA-46F7-93BB-7E36BE6C41FF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B70499-4EB7-49CB-85FD-C6BA66AF8251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E89CBB-177A-4089-A8BA-B3D1A1E77411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D28448-4F49-4095-9FB1-2EC354838CE8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3732F5-6495-46FE-AD35-41E3FF2F425F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5230B8-1E34-4836-8AC3-492448C9499B}" type="slidenum">
              <a:rPr lang="en-US"/>
              <a:pPr/>
              <a:t>2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4B1BA3-3D60-411A-8009-3BA71CD19749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33A829-933E-4E0D-9860-C8FA7F503C0E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C00ACF-E957-4DFD-96DA-CCDC3C3858A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3A57D8-FA7D-4447-A931-6D9079869553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C3445A-09CE-4255-8003-17BB6F15E349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D36AB9-EDAA-4EE1-AC25-213B4BE41073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BA8C9E-4022-4257-82CD-5E3BBBA98EDF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72226-6DA5-4DB7-B797-B9A527257B71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73637-25EE-4E0D-89E6-2EAF0CA69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0829F-567E-4630-9EA8-0FC82672797E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CAE99-CE26-4A39-84E5-A8249BDAC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61B04-1AE6-4711-973D-1C7AA06406C2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08573-70B0-4F44-9936-5D1DA3E42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88CA0-72F2-4828-B1AD-B1DA9AF9B2DE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1BA71-D799-4465-806B-9CF7835115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ED074-6D27-457E-AAA4-F660732BEC08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07C81-20CD-4BF0-83C8-49C6F0917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1FDE5-1290-4964-BE4B-39A707E575C2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B104-4756-46D9-A6DA-2275EC902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D6E3F-BA5B-46A2-90B8-304178360001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174E7-8EA4-4CCC-8B78-E89D9D9C13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E3B6A-2A5F-4322-B27F-77A07061719F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5C603-D492-4E06-B221-844B8CDFC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4B364-A41A-4C83-A272-3FFFB54EF01C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DE6FC-CCE2-49CC-891C-A74105440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78031-55A2-4E6B-AB4D-C4C200BD4B00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3EA6D-D253-4B94-AB54-2D1F02850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C067F-FCBB-401C-B2E5-D48E8FDD4BEF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6E03A-B780-478E-B8C3-88E647A4B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96AC8793-4C97-4B0F-B0AC-20E5488EA84E}" type="datetimeFigureOut">
              <a:rPr lang="en-US"/>
              <a:pPr>
                <a:defRPr/>
              </a:pPr>
              <a:t>9/27/2020</a:t>
            </a:fld>
            <a:endParaRPr lang="en-US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C5A97DC-A337-4E4B-BC9B-D582FF9C2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043608" y="4030018"/>
            <a:ext cx="7110413" cy="2495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kumimoji="1" lang="sr-Cyrl-CS" sz="1400" dirty="0" smtClean="0">
                <a:ea typeface="新細明體" pitchFamily="18" charset="-120"/>
              </a:rPr>
              <a:t>ИНТЕГРИСАНЕ АКАДЕМСКЕ СТУДИЈЕ</a:t>
            </a:r>
            <a:r>
              <a:rPr kumimoji="1" lang="en-US" sz="1400" dirty="0" smtClean="0">
                <a:ea typeface="新細明體" pitchFamily="18" charset="-120"/>
              </a:rPr>
              <a:t> </a:t>
            </a:r>
            <a:r>
              <a:rPr kumimoji="1" lang="sr-Cyrl-CS" sz="1400" dirty="0" smtClean="0">
                <a:ea typeface="新細明體" pitchFamily="18" charset="-120"/>
              </a:rPr>
              <a:t>ФАРМАЦИЈЕ</a:t>
            </a:r>
            <a:endParaRPr kumimoji="1" lang="en-US" sz="1400" dirty="0" smtClean="0">
              <a:ea typeface="新細明體" pitchFamily="18" charset="-120"/>
            </a:endParaRPr>
          </a:p>
          <a:p>
            <a:endParaRPr kumimoji="1" lang="en-US" sz="1600" dirty="0">
              <a:ea typeface="新細明體" pitchFamily="18" charset="-120"/>
            </a:endParaRPr>
          </a:p>
          <a:p>
            <a:r>
              <a:rPr kumimoji="1" lang="en-US" sz="1600" b="1" dirty="0" smtClean="0">
                <a:ea typeface="新細明體" pitchFamily="18" charset="-120"/>
              </a:rPr>
              <a:t>Д04</a:t>
            </a:r>
            <a:r>
              <a:rPr kumimoji="1" lang="en-US" sz="1600" dirty="0" smtClean="0">
                <a:ea typeface="新細明體" pitchFamily="18" charset="-120"/>
              </a:rPr>
              <a:t> </a:t>
            </a:r>
            <a:r>
              <a:rPr kumimoji="1" lang="sr-Cyrl-CS" sz="1400" b="1" dirty="0"/>
              <a:t>Фармакоепидемиологија</a:t>
            </a:r>
          </a:p>
          <a:p>
            <a:endParaRPr kumimoji="1" lang="sr-Cyrl-CS" sz="1600" b="1" dirty="0">
              <a:ea typeface="新細明體" pitchFamily="18" charset="-120"/>
            </a:endParaRPr>
          </a:p>
          <a:p>
            <a:r>
              <a:rPr kumimoji="1" lang="sr-Cyrl-CS" sz="1600" b="1" dirty="0">
                <a:ea typeface="新細明體" pitchFamily="18" charset="-120"/>
              </a:rPr>
              <a:t>8. недеља</a:t>
            </a:r>
            <a:endParaRPr kumimoji="1" lang="sr-Cyrl-CS" dirty="0">
              <a:ea typeface="新細明體" pitchFamily="18" charset="-120"/>
            </a:endParaRPr>
          </a:p>
          <a:p>
            <a:endParaRPr kumimoji="1" lang="sr-Cyrl-CS" sz="900" dirty="0">
              <a:ea typeface="新細明體" pitchFamily="18" charset="-120"/>
            </a:endParaRPr>
          </a:p>
          <a:p>
            <a:endParaRPr kumimoji="1" lang="sr-Cyrl-CS" sz="900" dirty="0">
              <a:ea typeface="新細明體" pitchFamily="18" charset="-120"/>
            </a:endParaRPr>
          </a:p>
          <a:p>
            <a:pPr algn="r"/>
            <a:r>
              <a:rPr kumimoji="1" lang="sr-Cyrl-RS" sz="1600" dirty="0" smtClean="0">
                <a:ea typeface="新細明體" pitchFamily="18" charset="-120"/>
              </a:rPr>
              <a:t>Доц.</a:t>
            </a:r>
            <a:r>
              <a:rPr kumimoji="1" lang="en-US" sz="1600" dirty="0" smtClean="0">
                <a:ea typeface="新細明體" pitchFamily="18" charset="-120"/>
              </a:rPr>
              <a:t> </a:t>
            </a:r>
            <a:r>
              <a:rPr kumimoji="1" lang="en-US" sz="1600" dirty="0" err="1">
                <a:ea typeface="新細明體" pitchFamily="18" charset="-120"/>
              </a:rPr>
              <a:t>др</a:t>
            </a:r>
            <a:r>
              <a:rPr kumimoji="1" lang="en-US" sz="1600" dirty="0">
                <a:ea typeface="新細明體" pitchFamily="18" charset="-120"/>
              </a:rPr>
              <a:t> </a:t>
            </a:r>
            <a:r>
              <a:rPr kumimoji="1" lang="sr-Cyrl-RS" sz="1600" dirty="0" smtClean="0">
                <a:ea typeface="新細明體" pitchFamily="18" charset="-120"/>
              </a:rPr>
              <a:t>Радиша Павловић</a:t>
            </a:r>
            <a:endParaRPr kumimoji="1" lang="en-US" sz="1600" dirty="0">
              <a:ea typeface="新細明體" pitchFamily="18" charset="-12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3568" y="1454919"/>
            <a:ext cx="7772400" cy="1470025"/>
          </a:xfrm>
        </p:spPr>
        <p:txBody>
          <a:bodyPr/>
          <a:lstStyle/>
          <a:p>
            <a:pPr eaLnBrk="1" hangingPunct="1"/>
            <a:r>
              <a:rPr lang="sr-Cyrl-CS" sz="3200" b="0" dirty="0" smtClean="0"/>
              <a:t/>
            </a:r>
            <a:br>
              <a:rPr lang="sr-Cyrl-CS" sz="3200" b="0" dirty="0" smtClean="0"/>
            </a:br>
            <a:r>
              <a:rPr lang="ru-RU" sz="2800" b="0" dirty="0" smtClean="0"/>
              <a:t>Избор узорка и сврставање субјеката у групе, у експерименталним и другим врстама</a:t>
            </a:r>
            <a:br>
              <a:rPr lang="ru-RU" sz="2800" b="0" dirty="0" smtClean="0"/>
            </a:br>
            <a:r>
              <a:rPr lang="ru-RU" sz="2800" b="0" dirty="0" smtClean="0"/>
              <a:t>фармакоепидемиолошких истраживања</a:t>
            </a:r>
            <a:endParaRPr lang="ru-RU" sz="2400" b="0" dirty="0" smtClean="0"/>
          </a:p>
        </p:txBody>
      </p:sp>
    </p:spTree>
  </p:cSld>
  <p:clrMapOvr>
    <a:masterClrMapping/>
  </p:clrMapOvr>
  <p:transition advTm="947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Узорак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Четири</a:t>
            </a:r>
            <a:r>
              <a:rPr lang="en-US" sz="2800" dirty="0" smtClean="0"/>
              <a:t> </a:t>
            </a:r>
            <a:r>
              <a:rPr lang="sr-Cyrl-RS" sz="2800" dirty="0" smtClean="0"/>
              <a:t>основна</a:t>
            </a:r>
            <a:r>
              <a:rPr lang="en-US" sz="2800" dirty="0" smtClean="0"/>
              <a:t> </a:t>
            </a:r>
            <a:r>
              <a:rPr lang="sr-Cyrl-RS" sz="2800" dirty="0" smtClean="0"/>
              <a:t>разлога</a:t>
            </a:r>
            <a:r>
              <a:rPr lang="en-US" sz="2800" dirty="0" smtClean="0"/>
              <a:t> </a:t>
            </a:r>
            <a:r>
              <a:rPr lang="sr-Cyrl-RS" sz="2800" dirty="0" smtClean="0"/>
              <a:t>због</a:t>
            </a:r>
            <a:r>
              <a:rPr lang="en-US" sz="2800" dirty="0" smtClean="0"/>
              <a:t> </a:t>
            </a:r>
            <a:r>
              <a:rPr lang="sr-Cyrl-RS" sz="2800" dirty="0" smtClean="0"/>
              <a:t>којих</a:t>
            </a:r>
            <a:r>
              <a:rPr lang="en-US" sz="2800" dirty="0" smtClean="0"/>
              <a:t> </a:t>
            </a:r>
            <a:r>
              <a:rPr lang="sr-Cyrl-RS" sz="2800" dirty="0" smtClean="0"/>
              <a:t>се</a:t>
            </a:r>
            <a:r>
              <a:rPr lang="en-US" sz="2800" dirty="0" smtClean="0"/>
              <a:t> </a:t>
            </a:r>
            <a:r>
              <a:rPr lang="sr-Cyrl-RS" sz="2800" dirty="0" smtClean="0"/>
              <a:t>истражује</a:t>
            </a:r>
            <a:r>
              <a:rPr lang="en-US" sz="2800" dirty="0" smtClean="0"/>
              <a:t> </a:t>
            </a:r>
            <a:r>
              <a:rPr lang="sr-Cyrl-RS" sz="2800" dirty="0" smtClean="0"/>
              <a:t>узорак</a:t>
            </a:r>
            <a:r>
              <a:rPr lang="en-US" sz="2800" dirty="0" smtClean="0"/>
              <a:t>, </a:t>
            </a:r>
            <a:r>
              <a:rPr lang="sr-Cyrl-RS" sz="2800" dirty="0" smtClean="0"/>
              <a:t>а</a:t>
            </a:r>
            <a:r>
              <a:rPr lang="en-US" sz="2800" dirty="0" smtClean="0"/>
              <a:t> </a:t>
            </a:r>
            <a:r>
              <a:rPr lang="sr-Cyrl-RS" sz="2800" dirty="0" smtClean="0"/>
              <a:t>не</a:t>
            </a:r>
            <a:r>
              <a:rPr lang="en-US" sz="2800" dirty="0" smtClean="0"/>
              <a:t> </a:t>
            </a:r>
            <a:r>
              <a:rPr lang="sr-Cyrl-RS" sz="2800" dirty="0" smtClean="0"/>
              <a:t>популација</a:t>
            </a:r>
            <a:r>
              <a:rPr lang="en-US" sz="2800" dirty="0" smtClean="0"/>
              <a:t>:</a:t>
            </a:r>
            <a:endParaRPr lang="sr-Cyrl-RS" sz="2800" dirty="0" smtClean="0"/>
          </a:p>
          <a:p>
            <a:endParaRPr lang="sr-Cyrl-RS" sz="2800" dirty="0" smtClean="0"/>
          </a:p>
          <a:p>
            <a:pPr lvl="1">
              <a:buFont typeface="Arial" pitchFamily="34" charset="0"/>
              <a:buChar char="•"/>
            </a:pPr>
            <a:r>
              <a:rPr lang="sr-Cyrl-RS" sz="2400" dirty="0" smtClean="0"/>
              <a:t>брзина</a:t>
            </a:r>
            <a:r>
              <a:rPr lang="en-US" sz="2400" dirty="0" smtClean="0"/>
              <a:t> </a:t>
            </a:r>
            <a:r>
              <a:rPr lang="sr-Cyrl-RS" sz="2400" dirty="0" smtClean="0"/>
              <a:t>добијања</a:t>
            </a:r>
            <a:r>
              <a:rPr lang="en-US" sz="2400" dirty="0" smtClean="0"/>
              <a:t> </a:t>
            </a:r>
            <a:r>
              <a:rPr lang="sr-Cyrl-RS" sz="2400" dirty="0" smtClean="0"/>
              <a:t>резултата</a:t>
            </a:r>
          </a:p>
          <a:p>
            <a:pPr lvl="1">
              <a:buFont typeface="Arial" pitchFamily="34" charset="0"/>
              <a:buChar char="•"/>
            </a:pPr>
            <a:r>
              <a:rPr lang="sr-Cyrl-RS" sz="2400" dirty="0" smtClean="0"/>
              <a:t>цена</a:t>
            </a:r>
            <a:r>
              <a:rPr lang="en-US" sz="2400" dirty="0" smtClean="0"/>
              <a:t> </a:t>
            </a:r>
            <a:r>
              <a:rPr lang="sr-Cyrl-RS" sz="2400" dirty="0" smtClean="0"/>
              <a:t>истраживања</a:t>
            </a:r>
          </a:p>
          <a:p>
            <a:pPr lvl="1">
              <a:buFont typeface="Arial" pitchFamily="34" charset="0"/>
              <a:buChar char="•"/>
            </a:pPr>
            <a:r>
              <a:rPr lang="sr-Cyrl-RS" sz="2400" dirty="0" smtClean="0"/>
              <a:t>доступност</a:t>
            </a:r>
            <a:r>
              <a:rPr lang="en-US" sz="2400" dirty="0" smtClean="0"/>
              <a:t> </a:t>
            </a:r>
            <a:r>
              <a:rPr lang="sr-Cyrl-RS" sz="2400" dirty="0" smtClean="0"/>
              <a:t>узорка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субјеката</a:t>
            </a:r>
          </a:p>
          <a:p>
            <a:pPr lvl="1">
              <a:buFont typeface="Arial" pitchFamily="34" charset="0"/>
              <a:buChar char="•"/>
            </a:pPr>
            <a:r>
              <a:rPr lang="sr-Cyrl-RS" sz="2400" dirty="0" smtClean="0"/>
              <a:t>стварна</a:t>
            </a:r>
            <a:r>
              <a:rPr lang="en-US" sz="2400" dirty="0" smtClean="0"/>
              <a:t> </a:t>
            </a:r>
            <a:r>
              <a:rPr lang="sr-Cyrl-RS" sz="2400" dirty="0" smtClean="0"/>
              <a:t>немогућност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ransition advTm="3493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Узорковање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Узорковање</a:t>
            </a:r>
            <a:r>
              <a:rPr lang="en-US" sz="2400" dirty="0" smtClean="0"/>
              <a:t> (</a:t>
            </a:r>
            <a:r>
              <a:rPr lang="en-US" sz="2400" i="1" dirty="0" smtClean="0"/>
              <a:t>eng. sampling</a:t>
            </a:r>
            <a:r>
              <a:rPr lang="en-US" sz="2400" dirty="0" smtClean="0"/>
              <a:t>) </a:t>
            </a:r>
            <a:r>
              <a:rPr lang="sr-Cyrl-RS" sz="2400" dirty="0" smtClean="0"/>
              <a:t>је</a:t>
            </a:r>
            <a:r>
              <a:rPr lang="en-US" sz="2400" dirty="0" smtClean="0"/>
              <a:t> </a:t>
            </a:r>
            <a:r>
              <a:rPr lang="sr-Cyrl-RS" sz="2400" dirty="0" smtClean="0"/>
              <a:t>поступак</a:t>
            </a:r>
            <a:r>
              <a:rPr lang="en-US" sz="2400" dirty="0" smtClean="0"/>
              <a:t> </a:t>
            </a:r>
            <a:r>
              <a:rPr lang="sr-Cyrl-RS" sz="2400" dirty="0" smtClean="0"/>
              <a:t>којим</a:t>
            </a:r>
            <a:r>
              <a:rPr lang="en-US" sz="2400" dirty="0" smtClean="0"/>
              <a:t> </a:t>
            </a:r>
            <a:r>
              <a:rPr lang="sr-Cyrl-RS" sz="2400" dirty="0" smtClean="0"/>
              <a:t>се</a:t>
            </a:r>
            <a:r>
              <a:rPr lang="en-US" sz="2400" dirty="0" smtClean="0"/>
              <a:t> </a:t>
            </a:r>
            <a:r>
              <a:rPr lang="sr-Cyrl-RS" sz="2400" dirty="0" smtClean="0"/>
              <a:t>узорци</a:t>
            </a:r>
            <a:r>
              <a:rPr lang="en-US" sz="2400" dirty="0" smtClean="0"/>
              <a:t> </a:t>
            </a:r>
            <a:r>
              <a:rPr lang="sr-Cyrl-RS" sz="2400" dirty="0" smtClean="0"/>
              <a:t>формирају</a:t>
            </a:r>
            <a:r>
              <a:rPr lang="en-US" sz="2400" dirty="0" smtClean="0"/>
              <a:t> </a:t>
            </a:r>
            <a:r>
              <a:rPr lang="sr-Cyrl-RS" sz="2400" dirty="0" smtClean="0"/>
              <a:t>из</a:t>
            </a:r>
            <a:r>
              <a:rPr lang="en-US" sz="2400" dirty="0" smtClean="0"/>
              <a:t> </a:t>
            </a:r>
            <a:r>
              <a:rPr lang="sr-Cyrl-RS" sz="2400" dirty="0" smtClean="0"/>
              <a:t>популације</a:t>
            </a:r>
          </a:p>
          <a:p>
            <a:endParaRPr lang="sr-Cyrl-RS" sz="2400" dirty="0" smtClean="0"/>
          </a:p>
          <a:p>
            <a:r>
              <a:rPr lang="sr-Cyrl-RS" sz="2400" dirty="0" smtClean="0"/>
              <a:t>Ако</a:t>
            </a:r>
            <a:r>
              <a:rPr lang="en-US" sz="2400" dirty="0" smtClean="0"/>
              <a:t> </a:t>
            </a:r>
            <a:r>
              <a:rPr lang="sr-Cyrl-RS" sz="2400" dirty="0" smtClean="0"/>
              <a:t>свака</a:t>
            </a:r>
            <a:r>
              <a:rPr lang="en-US" sz="2400" dirty="0" smtClean="0"/>
              <a:t> </a:t>
            </a:r>
            <a:r>
              <a:rPr lang="sr-Cyrl-RS" sz="2400" dirty="0" smtClean="0"/>
              <a:t>јединка</a:t>
            </a:r>
            <a:r>
              <a:rPr lang="en-US" sz="2400" dirty="0" smtClean="0"/>
              <a:t> </a:t>
            </a:r>
            <a:r>
              <a:rPr lang="sr-Cyrl-RS" sz="2400" dirty="0" smtClean="0"/>
              <a:t>популације</a:t>
            </a:r>
            <a:r>
              <a:rPr lang="en-US" sz="2400" dirty="0" smtClean="0"/>
              <a:t> </a:t>
            </a:r>
            <a:r>
              <a:rPr lang="sr-Cyrl-RS" sz="2400" dirty="0" smtClean="0"/>
              <a:t>може</a:t>
            </a:r>
            <a:r>
              <a:rPr lang="en-US" sz="2400" dirty="0" smtClean="0"/>
              <a:t> </a:t>
            </a:r>
            <a:r>
              <a:rPr lang="sr-Cyrl-RS" sz="2400" dirty="0" smtClean="0"/>
              <a:t>бити</a:t>
            </a:r>
            <a:r>
              <a:rPr lang="en-US" sz="2400" dirty="0" smtClean="0"/>
              <a:t> </a:t>
            </a:r>
            <a:r>
              <a:rPr lang="sr-Cyrl-RS" sz="2400" dirty="0" smtClean="0"/>
              <a:t>одабрана</a:t>
            </a:r>
            <a:r>
              <a:rPr lang="en-US" sz="2400" dirty="0" smtClean="0"/>
              <a:t> 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sr-Cyrl-RS" sz="2400" dirty="0" smtClean="0"/>
              <a:t>узорак</a:t>
            </a:r>
            <a:r>
              <a:rPr lang="en-US" sz="2400" dirty="0" smtClean="0"/>
              <a:t>, </a:t>
            </a:r>
            <a:r>
              <a:rPr lang="sr-Cyrl-RS" sz="2400" dirty="0" smtClean="0"/>
              <a:t>онда</a:t>
            </a:r>
            <a:r>
              <a:rPr lang="en-US" sz="2400" dirty="0" smtClean="0"/>
              <a:t> </a:t>
            </a:r>
            <a:r>
              <a:rPr lang="sr-Cyrl-RS" sz="2400" dirty="0" smtClean="0"/>
              <a:t>је</a:t>
            </a:r>
            <a:r>
              <a:rPr lang="en-US" sz="2400" dirty="0" smtClean="0"/>
              <a:t> </a:t>
            </a:r>
            <a:r>
              <a:rPr lang="sr-Cyrl-RS" sz="2400" dirty="0" smtClean="0"/>
              <a:t>узорковање</a:t>
            </a:r>
            <a:r>
              <a:rPr lang="en-US" sz="2400" dirty="0" smtClean="0"/>
              <a:t> </a:t>
            </a:r>
            <a:r>
              <a:rPr lang="sr-Cyrl-RS" sz="2400" dirty="0" smtClean="0"/>
              <a:t>утемељено</a:t>
            </a:r>
            <a:r>
              <a:rPr lang="en-US" sz="2400" dirty="0" smtClean="0"/>
              <a:t> </a:t>
            </a:r>
            <a:r>
              <a:rPr lang="sr-Cyrl-RS" sz="2400" dirty="0" smtClean="0"/>
              <a:t>на</a:t>
            </a:r>
            <a:r>
              <a:rPr lang="en-US" sz="2400" dirty="0" smtClean="0"/>
              <a:t> </a:t>
            </a:r>
            <a:r>
              <a:rPr lang="sr-Cyrl-RS" sz="2400" dirty="0" smtClean="0"/>
              <a:t>вероватноћи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такви</a:t>
            </a:r>
            <a:r>
              <a:rPr lang="en-US" sz="2400" dirty="0" smtClean="0"/>
              <a:t> </a:t>
            </a:r>
            <a:r>
              <a:rPr lang="sr-Cyrl-RS" sz="2400" dirty="0" smtClean="0"/>
              <a:t>се</a:t>
            </a:r>
            <a:r>
              <a:rPr lang="en-US" sz="2400" dirty="0" smtClean="0"/>
              <a:t> </a:t>
            </a:r>
            <a:r>
              <a:rPr lang="sr-Cyrl-RS" sz="2400" dirty="0" smtClean="0"/>
              <a:t>узорци</a:t>
            </a:r>
            <a:r>
              <a:rPr lang="en-US" sz="2400" dirty="0" smtClean="0"/>
              <a:t> </a:t>
            </a:r>
            <a:r>
              <a:rPr lang="sr-Cyrl-RS" sz="2400" dirty="0" smtClean="0"/>
              <a:t>називају</a:t>
            </a:r>
            <a:r>
              <a:rPr lang="en-US" sz="2400" dirty="0" smtClean="0"/>
              <a:t> </a:t>
            </a:r>
            <a:r>
              <a:rPr lang="sr-Cyrl-RS" sz="2400" i="1" u="sng" dirty="0" smtClean="0"/>
              <a:t>пробабилистички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endParaRPr lang="sr-Cyrl-RS" sz="2400" dirty="0" smtClean="0"/>
          </a:p>
          <a:p>
            <a:r>
              <a:rPr lang="sr-Cyrl-RS" sz="2400" dirty="0" smtClean="0"/>
              <a:t>Употреба</a:t>
            </a:r>
            <a:r>
              <a:rPr lang="en-US" sz="2400" dirty="0" smtClean="0"/>
              <a:t> </a:t>
            </a:r>
            <a:r>
              <a:rPr lang="sr-Cyrl-RS" sz="2400" dirty="0" smtClean="0"/>
              <a:t>осталих</a:t>
            </a:r>
            <a:r>
              <a:rPr lang="en-US" sz="2400" dirty="0" smtClean="0"/>
              <a:t> </a:t>
            </a:r>
            <a:r>
              <a:rPr lang="sr-Cyrl-RS" sz="2400" dirty="0" smtClean="0"/>
              <a:t>врста</a:t>
            </a:r>
            <a:r>
              <a:rPr lang="en-US" sz="2400" dirty="0" smtClean="0"/>
              <a:t> </a:t>
            </a:r>
            <a:r>
              <a:rPr lang="sr-Cyrl-RS" sz="2400" dirty="0" smtClean="0"/>
              <a:t>узорака</a:t>
            </a:r>
            <a:r>
              <a:rPr lang="en-US" sz="2400" dirty="0" smtClean="0"/>
              <a:t> </a:t>
            </a:r>
            <a:r>
              <a:rPr lang="sr-Cyrl-RS" sz="2400" dirty="0" smtClean="0"/>
              <a:t>је</a:t>
            </a:r>
            <a:r>
              <a:rPr lang="en-US" sz="2400" dirty="0" smtClean="0"/>
              <a:t> </a:t>
            </a:r>
            <a:r>
              <a:rPr lang="sr-Cyrl-RS" sz="2400" dirty="0" smtClean="0"/>
              <a:t>ређа</a:t>
            </a:r>
            <a:endParaRPr lang="en-US" sz="2400" dirty="0"/>
          </a:p>
        </p:txBody>
      </p:sp>
    </p:spTree>
  </p:cSld>
  <p:clrMapOvr>
    <a:masterClrMapping/>
  </p:clrMapOvr>
  <p:transition advTm="31745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dirty="0" smtClean="0"/>
              <a:t>Једноставни</a:t>
            </a:r>
            <a:r>
              <a:rPr lang="vi-VN" sz="4000" dirty="0" smtClean="0"/>
              <a:t> </a:t>
            </a:r>
            <a:r>
              <a:rPr lang="sr-Cyrl-RS" sz="4000" dirty="0" smtClean="0"/>
              <a:t>случајни</a:t>
            </a:r>
            <a:r>
              <a:rPr lang="vi-VN" sz="4000" dirty="0" smtClean="0"/>
              <a:t> </a:t>
            </a:r>
            <a:r>
              <a:rPr lang="sr-Cyrl-RS" sz="4000" dirty="0" smtClean="0"/>
              <a:t>узорак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96944" cy="4525963"/>
          </a:xfrm>
        </p:spPr>
        <p:txBody>
          <a:bodyPr/>
          <a:lstStyle/>
          <a:p>
            <a:r>
              <a:rPr lang="sr-Cyrl-RS" sz="2400" dirty="0" smtClean="0"/>
              <a:t>Ако</a:t>
            </a:r>
            <a:r>
              <a:rPr lang="vi-VN" sz="2400" dirty="0" smtClean="0"/>
              <a:t> </a:t>
            </a:r>
            <a:r>
              <a:rPr lang="sr-Cyrl-RS" sz="2400" dirty="0" smtClean="0"/>
              <a:t>сваки</a:t>
            </a:r>
            <a:r>
              <a:rPr lang="vi-VN" sz="2400" dirty="0" smtClean="0"/>
              <a:t> </a:t>
            </a:r>
            <a:r>
              <a:rPr lang="sr-Cyrl-RS" sz="2400" dirty="0" smtClean="0"/>
              <a:t>члан</a:t>
            </a:r>
            <a:r>
              <a:rPr lang="vi-VN" sz="2400" dirty="0" smtClean="0"/>
              <a:t> </a:t>
            </a:r>
            <a:r>
              <a:rPr lang="sr-Cyrl-RS" sz="2400" dirty="0" smtClean="0"/>
              <a:t>популације</a:t>
            </a:r>
            <a:r>
              <a:rPr lang="vi-VN" sz="2400" dirty="0" smtClean="0"/>
              <a:t> </a:t>
            </a:r>
            <a:r>
              <a:rPr lang="sr-Cyrl-RS" sz="2400" dirty="0" smtClean="0"/>
              <a:t>има подједнаке шансе (подједнаку вероватноћу) да постане</a:t>
            </a:r>
            <a:r>
              <a:rPr lang="vi-VN" sz="2400" dirty="0" smtClean="0"/>
              <a:t> </a:t>
            </a:r>
            <a:r>
              <a:rPr lang="sr-Cyrl-RS" sz="2400" dirty="0" smtClean="0"/>
              <a:t>део</a:t>
            </a:r>
            <a:r>
              <a:rPr lang="vi-VN" sz="2400" dirty="0" smtClean="0"/>
              <a:t> </a:t>
            </a:r>
            <a:r>
              <a:rPr lang="sr-Cyrl-RS" sz="2400" dirty="0" smtClean="0"/>
              <a:t>узорка</a:t>
            </a:r>
            <a:r>
              <a:rPr lang="vi-VN" sz="2400" dirty="0" smtClean="0"/>
              <a:t>, </a:t>
            </a:r>
            <a:r>
              <a:rPr lang="sr-Cyrl-RS" sz="2400" dirty="0" smtClean="0"/>
              <a:t>онда</a:t>
            </a:r>
            <a:r>
              <a:rPr lang="vi-VN" sz="2400" dirty="0" smtClean="0"/>
              <a:t> </a:t>
            </a:r>
            <a:r>
              <a:rPr lang="sr-Cyrl-RS" sz="2400" dirty="0" smtClean="0"/>
              <a:t>се</a:t>
            </a:r>
            <a:r>
              <a:rPr lang="vi-VN" sz="2400" dirty="0" smtClean="0"/>
              <a:t> </a:t>
            </a:r>
            <a:r>
              <a:rPr lang="sr-Cyrl-RS" sz="2400" dirty="0" smtClean="0"/>
              <a:t>такав</a:t>
            </a:r>
            <a:r>
              <a:rPr lang="vi-VN" sz="2400" dirty="0" smtClean="0"/>
              <a:t> </a:t>
            </a:r>
            <a:r>
              <a:rPr lang="sr-Cyrl-RS" sz="2400" dirty="0" smtClean="0"/>
              <a:t>пробабилистички</a:t>
            </a:r>
            <a:r>
              <a:rPr lang="vi-VN" sz="2400" dirty="0" smtClean="0"/>
              <a:t> </a:t>
            </a:r>
            <a:r>
              <a:rPr lang="sr-Cyrl-RS" sz="2400" dirty="0" smtClean="0"/>
              <a:t>узорак</a:t>
            </a:r>
            <a:r>
              <a:rPr lang="vi-VN" sz="2400" dirty="0" smtClean="0"/>
              <a:t> </a:t>
            </a:r>
            <a:r>
              <a:rPr lang="sr-Cyrl-RS" sz="2400" dirty="0" smtClean="0"/>
              <a:t>назива</a:t>
            </a:r>
            <a:r>
              <a:rPr lang="vi-VN" sz="2400" dirty="0" smtClean="0"/>
              <a:t> </a:t>
            </a:r>
            <a:r>
              <a:rPr lang="sr-Cyrl-RS" sz="2400" u="sng" dirty="0" smtClean="0"/>
              <a:t>једноставни</a:t>
            </a:r>
            <a:r>
              <a:rPr lang="vi-VN" sz="2400" u="sng" dirty="0" smtClean="0"/>
              <a:t> </a:t>
            </a:r>
            <a:r>
              <a:rPr lang="sr-Cyrl-RS" sz="2400" u="sng" dirty="0" smtClean="0"/>
              <a:t>случајни</a:t>
            </a:r>
            <a:r>
              <a:rPr lang="vi-VN" sz="2400" u="sng" dirty="0" smtClean="0"/>
              <a:t> </a:t>
            </a:r>
            <a:r>
              <a:rPr lang="sr-Cyrl-RS" sz="2400" u="sng" dirty="0" smtClean="0"/>
              <a:t>узорак</a:t>
            </a:r>
            <a:r>
              <a:rPr lang="vi-VN" sz="2400" u="sng" dirty="0" smtClean="0"/>
              <a:t> </a:t>
            </a:r>
            <a:r>
              <a:rPr lang="vi-VN" sz="2400" dirty="0" smtClean="0"/>
              <a:t>(</a:t>
            </a:r>
            <a:r>
              <a:rPr lang="en-US" sz="2400" i="1" dirty="0" smtClean="0"/>
              <a:t>eng</a:t>
            </a:r>
            <a:r>
              <a:rPr lang="vi-VN" sz="2400" i="1" dirty="0" smtClean="0"/>
              <a:t>. </a:t>
            </a:r>
            <a:r>
              <a:rPr lang="en-US" sz="2400" i="1" dirty="0" smtClean="0"/>
              <a:t>simple</a:t>
            </a:r>
            <a:r>
              <a:rPr lang="vi-VN" sz="2400" i="1" dirty="0" smtClean="0"/>
              <a:t> </a:t>
            </a:r>
            <a:r>
              <a:rPr lang="en-US" sz="2400" i="1" dirty="0" smtClean="0"/>
              <a:t>random</a:t>
            </a:r>
            <a:r>
              <a:rPr lang="vi-VN" sz="2400" i="1" dirty="0" smtClean="0"/>
              <a:t> </a:t>
            </a:r>
            <a:r>
              <a:rPr lang="en-US" sz="2400" i="1" dirty="0" smtClean="0"/>
              <a:t>sample</a:t>
            </a:r>
            <a:r>
              <a:rPr lang="vi-VN" sz="2400" dirty="0" smtClean="0"/>
              <a:t>).</a:t>
            </a:r>
            <a:endParaRPr lang="sr-Cyrl-RS" sz="2400" dirty="0" smtClean="0"/>
          </a:p>
          <a:p>
            <a:r>
              <a:rPr lang="sr-Cyrl-RS" sz="2400" dirty="0" smtClean="0"/>
              <a:t>Узорак је репрезентативан уколико су субјекти</a:t>
            </a:r>
            <a:r>
              <a:rPr lang="vi-VN" sz="2400" dirty="0" smtClean="0"/>
              <a:t> </a:t>
            </a:r>
            <a:r>
              <a:rPr lang="sr-Cyrl-RS" sz="2400" dirty="0" smtClean="0"/>
              <a:t>узорка</a:t>
            </a:r>
            <a:r>
              <a:rPr lang="vi-VN" sz="2400" dirty="0" smtClean="0"/>
              <a:t> </a:t>
            </a:r>
            <a:r>
              <a:rPr lang="sr-Cyrl-RS" sz="2400" dirty="0" smtClean="0"/>
              <a:t>међусобно</a:t>
            </a:r>
            <a:r>
              <a:rPr lang="vi-VN" sz="2400" dirty="0" smtClean="0"/>
              <a:t> </a:t>
            </a:r>
            <a:r>
              <a:rPr lang="sr-Cyrl-RS" sz="2400" dirty="0" smtClean="0"/>
              <a:t>независни</a:t>
            </a:r>
            <a:r>
              <a:rPr lang="vi-VN" sz="2400" dirty="0" smtClean="0"/>
              <a:t>, </a:t>
            </a:r>
            <a:r>
              <a:rPr lang="sr-Cyrl-RS" sz="2400" dirty="0" smtClean="0"/>
              <a:t>тј.</a:t>
            </a:r>
            <a:r>
              <a:rPr lang="vi-VN" sz="2400" dirty="0" smtClean="0"/>
              <a:t> </a:t>
            </a:r>
            <a:r>
              <a:rPr lang="sr-Cyrl-RS" sz="2400" dirty="0" smtClean="0"/>
              <a:t>одабир</a:t>
            </a:r>
            <a:r>
              <a:rPr lang="vi-VN" sz="2400" dirty="0" smtClean="0"/>
              <a:t> </a:t>
            </a:r>
            <a:r>
              <a:rPr lang="sr-Cyrl-RS" sz="2400" dirty="0" smtClean="0"/>
              <a:t>једног</a:t>
            </a:r>
            <a:r>
              <a:rPr lang="vi-VN" sz="2400" dirty="0" smtClean="0"/>
              <a:t> </a:t>
            </a:r>
            <a:r>
              <a:rPr lang="sr-Cyrl-RS" sz="2400" dirty="0" smtClean="0"/>
              <a:t>не</a:t>
            </a:r>
            <a:r>
              <a:rPr lang="vi-VN" sz="2400" dirty="0" smtClean="0"/>
              <a:t> </a:t>
            </a:r>
            <a:r>
              <a:rPr lang="sr-Cyrl-RS" sz="2400" dirty="0" smtClean="0"/>
              <a:t>сме</a:t>
            </a:r>
            <a:r>
              <a:rPr lang="vi-VN" sz="2400" dirty="0" smtClean="0"/>
              <a:t> </a:t>
            </a:r>
            <a:r>
              <a:rPr lang="sr-Cyrl-RS" sz="2400" dirty="0" smtClean="0"/>
              <a:t>условљавати</a:t>
            </a:r>
            <a:r>
              <a:rPr lang="vi-VN" sz="2400" dirty="0" smtClean="0"/>
              <a:t> </a:t>
            </a:r>
            <a:r>
              <a:rPr lang="sr-Cyrl-RS" sz="2400" dirty="0" smtClean="0"/>
              <a:t>одабир</a:t>
            </a:r>
            <a:r>
              <a:rPr lang="vi-VN" sz="2400" dirty="0" smtClean="0"/>
              <a:t> </a:t>
            </a:r>
            <a:r>
              <a:rPr lang="sr-Cyrl-RS" sz="2400" dirty="0" smtClean="0"/>
              <a:t>било</a:t>
            </a:r>
            <a:r>
              <a:rPr lang="vi-VN" sz="2400" dirty="0" smtClean="0"/>
              <a:t> </a:t>
            </a:r>
            <a:r>
              <a:rPr lang="sr-Cyrl-RS" sz="2400" dirty="0" smtClean="0"/>
              <a:t>ког</a:t>
            </a:r>
            <a:r>
              <a:rPr lang="vi-VN" sz="2400" dirty="0" smtClean="0"/>
              <a:t> </a:t>
            </a:r>
            <a:r>
              <a:rPr lang="sr-Cyrl-RS" sz="2400" dirty="0" smtClean="0"/>
              <a:t>другог</a:t>
            </a:r>
            <a:r>
              <a:rPr lang="vi-VN" sz="2400" dirty="0" smtClean="0"/>
              <a:t>. </a:t>
            </a:r>
            <a:r>
              <a:rPr lang="sr-Cyrl-RS" sz="2400" dirty="0" smtClean="0"/>
              <a:t>Тада се закључци</a:t>
            </a:r>
            <a:r>
              <a:rPr lang="vi-VN" sz="2400" dirty="0" smtClean="0"/>
              <a:t> </a:t>
            </a:r>
            <a:r>
              <a:rPr lang="sr-Cyrl-RS" sz="2400" dirty="0" smtClean="0"/>
              <a:t>могу генерализовати на</a:t>
            </a:r>
            <a:r>
              <a:rPr lang="vi-VN" sz="2400" dirty="0" smtClean="0"/>
              <a:t> </a:t>
            </a:r>
            <a:r>
              <a:rPr lang="sr-Cyrl-RS" sz="2400" dirty="0" smtClean="0"/>
              <a:t>популацију</a:t>
            </a:r>
            <a:r>
              <a:rPr lang="vi-VN" sz="2400" dirty="0" smtClean="0"/>
              <a:t> </a:t>
            </a:r>
            <a:r>
              <a:rPr lang="sr-Cyrl-RS" sz="2400" dirty="0" smtClean="0"/>
              <a:t>којој</a:t>
            </a:r>
            <a:r>
              <a:rPr lang="vi-VN" sz="2400" dirty="0" smtClean="0"/>
              <a:t> </a:t>
            </a:r>
            <a:r>
              <a:rPr lang="sr-Cyrl-RS" sz="2400" dirty="0" smtClean="0"/>
              <a:t>узорак</a:t>
            </a:r>
            <a:r>
              <a:rPr lang="vi-VN" sz="2400" dirty="0" smtClean="0"/>
              <a:t> </a:t>
            </a:r>
            <a:r>
              <a:rPr lang="sr-Cyrl-RS" sz="2400" dirty="0" smtClean="0"/>
              <a:t>припада</a:t>
            </a:r>
            <a:r>
              <a:rPr lang="vi-VN" sz="2400" dirty="0" smtClean="0"/>
              <a:t>.</a:t>
            </a:r>
            <a:endParaRPr lang="sr-Cyrl-RS" sz="2400" dirty="0" smtClean="0"/>
          </a:p>
          <a:p>
            <a:r>
              <a:rPr lang="sr-Cyrl-RS" sz="2400" dirty="0" smtClean="0"/>
              <a:t>Поступак</a:t>
            </a:r>
            <a:r>
              <a:rPr lang="vi-VN" sz="2400" dirty="0" smtClean="0"/>
              <a:t> </a:t>
            </a:r>
            <a:r>
              <a:rPr lang="sr-Cyrl-RS" sz="2400" dirty="0" smtClean="0"/>
              <a:t>случајног</a:t>
            </a:r>
            <a:r>
              <a:rPr lang="vi-VN" sz="2400" dirty="0" smtClean="0"/>
              <a:t> </a:t>
            </a:r>
            <a:r>
              <a:rPr lang="sr-Cyrl-RS" sz="2400" dirty="0" smtClean="0"/>
              <a:t>одабира</a:t>
            </a:r>
            <a:r>
              <a:rPr lang="vi-VN" sz="2400" dirty="0" smtClean="0"/>
              <a:t> </a:t>
            </a:r>
            <a:r>
              <a:rPr lang="sr-Cyrl-RS" sz="2400" dirty="0" smtClean="0"/>
              <a:t>субјекта</a:t>
            </a:r>
            <a:r>
              <a:rPr lang="vi-VN" sz="2400" dirty="0" smtClean="0"/>
              <a:t> </a:t>
            </a:r>
            <a:r>
              <a:rPr lang="sr-Cyrl-RS" sz="2400" dirty="0" smtClean="0"/>
              <a:t>у</a:t>
            </a:r>
            <a:r>
              <a:rPr lang="vi-VN" sz="2400" dirty="0" smtClean="0"/>
              <a:t> </a:t>
            </a:r>
            <a:r>
              <a:rPr lang="sr-Cyrl-RS" sz="2400" dirty="0" smtClean="0"/>
              <a:t>узорак</a:t>
            </a:r>
            <a:r>
              <a:rPr lang="vi-VN" sz="2400" dirty="0" smtClean="0"/>
              <a:t> </a:t>
            </a:r>
            <a:r>
              <a:rPr lang="sr-Cyrl-RS" sz="2400" dirty="0" smtClean="0"/>
              <a:t>назива</a:t>
            </a:r>
            <a:r>
              <a:rPr lang="vi-VN" sz="2400" dirty="0" smtClean="0"/>
              <a:t> </a:t>
            </a:r>
            <a:r>
              <a:rPr lang="sr-Cyrl-RS" sz="2400" dirty="0" smtClean="0"/>
              <a:t>се</a:t>
            </a:r>
            <a:r>
              <a:rPr lang="vi-VN" sz="2400" dirty="0" smtClean="0"/>
              <a:t> </a:t>
            </a:r>
            <a:r>
              <a:rPr lang="sr-Cyrl-RS" sz="2400" dirty="0" smtClean="0"/>
              <a:t>рандомизација</a:t>
            </a:r>
            <a:r>
              <a:rPr lang="vi-VN" sz="2400" dirty="0" smtClean="0"/>
              <a:t> (</a:t>
            </a:r>
            <a:r>
              <a:rPr lang="en-US" sz="2400" i="1" dirty="0" err="1" smtClean="0"/>
              <a:t>od</a:t>
            </a:r>
            <a:r>
              <a:rPr lang="vi-VN" sz="2400" i="1" dirty="0" smtClean="0"/>
              <a:t> </a:t>
            </a:r>
            <a:r>
              <a:rPr lang="en-US" sz="2400" i="1" dirty="0" smtClean="0"/>
              <a:t>eng</a:t>
            </a:r>
            <a:r>
              <a:rPr lang="vi-VN" sz="2400" i="1" dirty="0" smtClean="0"/>
              <a:t>. </a:t>
            </a:r>
            <a:r>
              <a:rPr lang="sr-Latn-RS" sz="2400" i="1" dirty="0" smtClean="0"/>
              <a:t>r</a:t>
            </a:r>
            <a:r>
              <a:rPr lang="en-US" sz="2400" i="1" dirty="0" err="1" smtClean="0"/>
              <a:t>andom</a:t>
            </a:r>
            <a:r>
              <a:rPr lang="sr-Cyrl-RS" sz="2400" i="1" dirty="0" smtClean="0"/>
              <a:t> -</a:t>
            </a:r>
            <a:r>
              <a:rPr lang="vi-VN" sz="2400" i="1" dirty="0" smtClean="0"/>
              <a:t> </a:t>
            </a:r>
            <a:r>
              <a:rPr lang="sr-Cyrl-RS" sz="2400" dirty="0" smtClean="0"/>
              <a:t>случајан</a:t>
            </a:r>
            <a:r>
              <a:rPr lang="vi-VN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ransition advTm="5891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dirty="0" smtClean="0"/>
              <a:t>Систематски</a:t>
            </a:r>
            <a:r>
              <a:rPr lang="en-US" sz="4000" dirty="0" smtClean="0"/>
              <a:t> </a:t>
            </a:r>
            <a:r>
              <a:rPr lang="sr-Cyrl-RS" sz="4000" dirty="0" smtClean="0"/>
              <a:t>случајни</a:t>
            </a:r>
            <a:r>
              <a:rPr lang="en-US" sz="4000" dirty="0" smtClean="0"/>
              <a:t> </a:t>
            </a:r>
            <a:r>
              <a:rPr lang="sr-Cyrl-RS" sz="4000" dirty="0" smtClean="0"/>
              <a:t>узорак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Систематски</a:t>
            </a:r>
            <a:r>
              <a:rPr lang="en-US" sz="2400" dirty="0" smtClean="0"/>
              <a:t> </a:t>
            </a:r>
            <a:r>
              <a:rPr lang="sr-Cyrl-RS" sz="2400" dirty="0" smtClean="0"/>
              <a:t>случајни</a:t>
            </a:r>
            <a:r>
              <a:rPr lang="en-US" sz="2400" dirty="0" smtClean="0"/>
              <a:t> </a:t>
            </a:r>
            <a:r>
              <a:rPr lang="sr-Cyrl-RS" sz="2400" dirty="0" smtClean="0"/>
              <a:t>узорак</a:t>
            </a:r>
            <a:r>
              <a:rPr lang="en-US" sz="2400" dirty="0" smtClean="0"/>
              <a:t> (</a:t>
            </a:r>
            <a:r>
              <a:rPr lang="en-US" sz="2400" i="1" dirty="0" err="1" smtClean="0"/>
              <a:t>engl</a:t>
            </a:r>
            <a:r>
              <a:rPr lang="en-US" sz="2400" i="1" dirty="0" smtClean="0"/>
              <a:t>. systematic random sample</a:t>
            </a:r>
            <a:r>
              <a:rPr lang="en-US" sz="2400" dirty="0" smtClean="0"/>
              <a:t>) </a:t>
            </a:r>
            <a:r>
              <a:rPr lang="sr-Cyrl-RS" sz="2400" dirty="0" smtClean="0"/>
              <a:t>карактерише</a:t>
            </a:r>
            <a:r>
              <a:rPr lang="en-US" sz="2400" dirty="0" smtClean="0"/>
              <a:t> </a:t>
            </a:r>
            <a:r>
              <a:rPr lang="sr-Cyrl-RS" sz="2400" dirty="0" smtClean="0"/>
              <a:t>примена</a:t>
            </a:r>
            <a:r>
              <a:rPr lang="en-US" sz="2400" dirty="0" smtClean="0"/>
              <a:t> </a:t>
            </a:r>
            <a:r>
              <a:rPr lang="sr-Cyrl-RS" sz="2400" dirty="0" smtClean="0"/>
              <a:t>неког</a:t>
            </a:r>
            <a:r>
              <a:rPr lang="en-US" sz="2400" dirty="0" smtClean="0"/>
              <a:t> </a:t>
            </a:r>
            <a:r>
              <a:rPr lang="sr-Cyrl-RS" sz="2400" dirty="0" smtClean="0"/>
              <a:t>правила</a:t>
            </a:r>
            <a:r>
              <a:rPr lang="en-US" sz="2400" dirty="0" smtClean="0"/>
              <a:t> </a:t>
            </a:r>
            <a:r>
              <a:rPr lang="sr-Cyrl-RS" sz="2400" dirty="0" smtClean="0"/>
              <a:t>одабира</a:t>
            </a:r>
            <a:r>
              <a:rPr lang="en-US" sz="2400" dirty="0" smtClean="0"/>
              <a:t>, </a:t>
            </a:r>
            <a:r>
              <a:rPr lang="sr-Cyrl-RS" sz="2400" dirty="0" smtClean="0"/>
              <a:t>нпр</a:t>
            </a:r>
            <a:r>
              <a:rPr lang="en-US" sz="2400" dirty="0" smtClean="0"/>
              <a:t>. </a:t>
            </a:r>
            <a:r>
              <a:rPr lang="sr-Cyrl-RS" sz="2400" dirty="0" smtClean="0"/>
              <a:t>бирање</a:t>
            </a:r>
            <a:r>
              <a:rPr lang="en-US" sz="2400" dirty="0" smtClean="0"/>
              <a:t> </a:t>
            </a:r>
            <a:r>
              <a:rPr lang="sr-Cyrl-RS" sz="2400" dirty="0" smtClean="0"/>
              <a:t>сваке</a:t>
            </a:r>
            <a:r>
              <a:rPr lang="en-US" sz="2400" dirty="0" smtClean="0"/>
              <a:t> </a:t>
            </a:r>
            <a:r>
              <a:rPr lang="sr-Cyrl-RS" sz="2400" dirty="0" smtClean="0"/>
              <a:t>друге</a:t>
            </a:r>
            <a:r>
              <a:rPr lang="en-US" sz="2400" dirty="0" smtClean="0"/>
              <a:t>, </a:t>
            </a:r>
            <a:r>
              <a:rPr lang="sr-Cyrl-RS" sz="2400" dirty="0" smtClean="0"/>
              <a:t>пете</a:t>
            </a:r>
            <a:r>
              <a:rPr lang="en-US" sz="2400" dirty="0" smtClean="0"/>
              <a:t> </a:t>
            </a:r>
            <a:r>
              <a:rPr lang="sr-Cyrl-RS" sz="2400" dirty="0" smtClean="0"/>
              <a:t>или</a:t>
            </a:r>
            <a:r>
              <a:rPr lang="en-US" sz="2400" dirty="0" smtClean="0"/>
              <a:t> </a:t>
            </a:r>
            <a:r>
              <a:rPr lang="sr-Cyrl-RS" sz="2400" dirty="0" smtClean="0"/>
              <a:t>н</a:t>
            </a:r>
            <a:r>
              <a:rPr lang="en-US" sz="2400" dirty="0" smtClean="0"/>
              <a:t>-</a:t>
            </a:r>
            <a:r>
              <a:rPr lang="sr-Cyrl-RS" sz="2400" dirty="0" smtClean="0"/>
              <a:t>те</a:t>
            </a:r>
            <a:r>
              <a:rPr lang="en-US" sz="2400" dirty="0" smtClean="0"/>
              <a:t> </a:t>
            </a:r>
            <a:r>
              <a:rPr lang="sr-Cyrl-RS" sz="2400" dirty="0" smtClean="0"/>
              <a:t>јединке</a:t>
            </a:r>
            <a:r>
              <a:rPr lang="en-US" sz="2400" dirty="0" smtClean="0"/>
              <a:t> </a:t>
            </a:r>
            <a:r>
              <a:rPr lang="sr-Cyrl-RS" sz="2400" dirty="0" smtClean="0"/>
              <a:t>популације</a:t>
            </a:r>
            <a:r>
              <a:rPr lang="en-US" sz="2400" dirty="0" smtClean="0"/>
              <a:t>, </a:t>
            </a:r>
            <a:r>
              <a:rPr lang="sr-Cyrl-RS" sz="2400" dirty="0" smtClean="0"/>
              <a:t>одабир</a:t>
            </a:r>
            <a:r>
              <a:rPr lang="en-US" sz="2400" dirty="0" smtClean="0"/>
              <a:t> </a:t>
            </a:r>
            <a:r>
              <a:rPr lang="sr-Cyrl-RS" sz="2400" dirty="0" smtClean="0"/>
              <a:t>првих</a:t>
            </a:r>
            <a:r>
              <a:rPr lang="en-US" sz="2400" dirty="0" smtClean="0"/>
              <a:t> </a:t>
            </a:r>
            <a:r>
              <a:rPr lang="sr-Cyrl-RS" sz="2400" dirty="0" smtClean="0"/>
              <a:t>чланова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слично</a:t>
            </a:r>
            <a:r>
              <a:rPr lang="en-US" sz="2400" dirty="0" smtClean="0"/>
              <a:t>. </a:t>
            </a:r>
            <a:r>
              <a:rPr lang="sr-Cyrl-RS" sz="2400" dirty="0" smtClean="0"/>
              <a:t>Одабир</a:t>
            </a:r>
            <a:r>
              <a:rPr lang="en-US" sz="2400" dirty="0" smtClean="0"/>
              <a:t> </a:t>
            </a:r>
            <a:r>
              <a:rPr lang="sr-Cyrl-RS" sz="2400" dirty="0" smtClean="0"/>
              <a:t>учесника према</a:t>
            </a:r>
            <a:r>
              <a:rPr lang="en-US" sz="2400" dirty="0" smtClean="0"/>
              <a:t> </a:t>
            </a:r>
            <a:r>
              <a:rPr lang="sr-Cyrl-RS" sz="2400" dirty="0" smtClean="0"/>
              <a:t>таквом</a:t>
            </a:r>
            <a:r>
              <a:rPr lang="en-US" sz="2400" dirty="0" smtClean="0"/>
              <a:t> </a:t>
            </a:r>
            <a:r>
              <a:rPr lang="sr-Cyrl-RS" sz="2400" dirty="0" smtClean="0"/>
              <a:t>систему</a:t>
            </a:r>
            <a:r>
              <a:rPr lang="en-US" sz="2400" dirty="0" smtClean="0"/>
              <a:t> </a:t>
            </a:r>
            <a:r>
              <a:rPr lang="sr-Cyrl-RS" sz="2400" dirty="0" smtClean="0"/>
              <a:t>се не</a:t>
            </a:r>
            <a:r>
              <a:rPr lang="en-US" sz="2400" dirty="0" smtClean="0"/>
              <a:t> </a:t>
            </a:r>
            <a:r>
              <a:rPr lang="sr-Cyrl-RS" sz="2400" dirty="0" smtClean="0"/>
              <a:t>сме</a:t>
            </a:r>
            <a:r>
              <a:rPr lang="en-US" sz="2400" dirty="0" smtClean="0"/>
              <a:t> </a:t>
            </a:r>
            <a:r>
              <a:rPr lang="sr-Cyrl-RS" sz="2400" dirty="0" smtClean="0"/>
              <a:t>подударити</a:t>
            </a:r>
            <a:r>
              <a:rPr lang="en-US" sz="2400" dirty="0" smtClean="0"/>
              <a:t> </a:t>
            </a:r>
            <a:r>
              <a:rPr lang="sr-Cyrl-RS" sz="2400" dirty="0" smtClean="0"/>
              <a:t>ни</a:t>
            </a:r>
            <a:r>
              <a:rPr lang="en-US" sz="2400" dirty="0" smtClean="0"/>
              <a:t> </a:t>
            </a:r>
            <a:r>
              <a:rPr lang="sr-Cyrl-RS" sz="2400" dirty="0" smtClean="0"/>
              <a:t>са</a:t>
            </a:r>
            <a:r>
              <a:rPr lang="en-US" sz="2400" dirty="0" smtClean="0"/>
              <a:t> </a:t>
            </a:r>
            <a:r>
              <a:rPr lang="sr-Cyrl-RS" sz="2400" dirty="0" smtClean="0"/>
              <a:t>каквом</a:t>
            </a:r>
            <a:r>
              <a:rPr lang="en-US" sz="2400" dirty="0" smtClean="0"/>
              <a:t> </a:t>
            </a:r>
            <a:r>
              <a:rPr lang="sr-Cyrl-RS" sz="2400" dirty="0" smtClean="0"/>
              <a:t>правилношћу</a:t>
            </a:r>
            <a:r>
              <a:rPr lang="en-US" sz="2400" dirty="0" smtClean="0"/>
              <a:t> 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sr-Cyrl-RS" sz="2400" dirty="0" smtClean="0"/>
              <a:t>популацији</a:t>
            </a:r>
            <a:r>
              <a:rPr lang="en-US" sz="2400" dirty="0" smtClean="0"/>
              <a:t>, </a:t>
            </a:r>
            <a:r>
              <a:rPr lang="sr-Cyrl-RS" sz="2400" dirty="0" smtClean="0"/>
              <a:t>јер</a:t>
            </a:r>
            <a:r>
              <a:rPr lang="en-US" sz="2400" dirty="0" smtClean="0"/>
              <a:t> </a:t>
            </a:r>
            <a:r>
              <a:rPr lang="sr-Cyrl-RS" sz="2400" dirty="0" smtClean="0"/>
              <a:t>тада</a:t>
            </a:r>
            <a:r>
              <a:rPr lang="en-US" sz="2400" dirty="0" smtClean="0"/>
              <a:t> </a:t>
            </a:r>
            <a:r>
              <a:rPr lang="sr-Cyrl-RS" sz="2400" dirty="0" smtClean="0"/>
              <a:t>узорак</a:t>
            </a:r>
            <a:r>
              <a:rPr lang="en-US" sz="2400" dirty="0" smtClean="0"/>
              <a:t> </a:t>
            </a:r>
            <a:r>
              <a:rPr lang="sr-Cyrl-RS" sz="2400" dirty="0" smtClean="0"/>
              <a:t>неће</a:t>
            </a:r>
            <a:r>
              <a:rPr lang="en-US" sz="2400" dirty="0" smtClean="0"/>
              <a:t> </a:t>
            </a:r>
            <a:r>
              <a:rPr lang="sr-Cyrl-RS" sz="2400" dirty="0" smtClean="0"/>
              <a:t>бити</a:t>
            </a:r>
            <a:r>
              <a:rPr lang="en-US" sz="2400" dirty="0" smtClean="0"/>
              <a:t> </a:t>
            </a:r>
            <a:r>
              <a:rPr lang="sr-Cyrl-RS" sz="2400" dirty="0" smtClean="0"/>
              <a:t>репрезентативан</a:t>
            </a:r>
            <a:r>
              <a:rPr lang="en-US" sz="2400" dirty="0" smtClean="0"/>
              <a:t>.</a:t>
            </a:r>
            <a:endParaRPr lang="sr-Cyrl-RS" sz="2400" dirty="0" smtClean="0"/>
          </a:p>
          <a:p>
            <a:r>
              <a:rPr lang="sr-Cyrl-RS" sz="2400" dirty="0" smtClean="0"/>
              <a:t>Зато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рандомизирамо</a:t>
            </a:r>
            <a:r>
              <a:rPr lang="en-US" sz="2400" dirty="0" smtClean="0"/>
              <a:t> </a:t>
            </a:r>
            <a:r>
              <a:rPr lang="sr-Cyrl-RS" sz="2400" dirty="0" smtClean="0"/>
              <a:t>сваку</a:t>
            </a:r>
            <a:r>
              <a:rPr lang="en-US" sz="2400" dirty="0" smtClean="0"/>
              <a:t> </a:t>
            </a:r>
            <a:r>
              <a:rPr lang="sr-Cyrl-RS" sz="2400" dirty="0" smtClean="0"/>
              <a:t>радњу</a:t>
            </a:r>
            <a:r>
              <a:rPr lang="en-US" sz="2400" dirty="0" smtClean="0"/>
              <a:t> </a:t>
            </a:r>
            <a:r>
              <a:rPr lang="sr-Cyrl-RS" sz="2400" dirty="0" smtClean="0"/>
              <a:t>да</a:t>
            </a:r>
            <a:r>
              <a:rPr lang="en-US" sz="2400" dirty="0" smtClean="0"/>
              <a:t> </a:t>
            </a:r>
            <a:r>
              <a:rPr lang="sr-Cyrl-RS" sz="2400" dirty="0" smtClean="0"/>
              <a:t>бисмо</a:t>
            </a:r>
            <a:r>
              <a:rPr lang="en-US" sz="2400" dirty="0" smtClean="0"/>
              <a:t> </a:t>
            </a:r>
            <a:r>
              <a:rPr lang="sr-Cyrl-RS" sz="2400" dirty="0" smtClean="0"/>
              <a:t>тиме</a:t>
            </a:r>
            <a:r>
              <a:rPr lang="en-US" sz="2400" dirty="0" smtClean="0"/>
              <a:t> </a:t>
            </a:r>
            <a:r>
              <a:rPr lang="sr-Cyrl-RS" sz="2400" dirty="0" smtClean="0"/>
              <a:t>искључили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најмању</a:t>
            </a:r>
            <a:r>
              <a:rPr lang="en-US" sz="2400" dirty="0" smtClean="0"/>
              <a:t> </a:t>
            </a:r>
            <a:r>
              <a:rPr lang="sr-Cyrl-RS" sz="2400" dirty="0" smtClean="0"/>
              <a:t>могућност</a:t>
            </a:r>
            <a:r>
              <a:rPr lang="en-US" sz="2400" dirty="0" smtClean="0"/>
              <a:t> </a:t>
            </a:r>
            <a:r>
              <a:rPr lang="sr-Cyrl-RS" sz="2400" dirty="0" smtClean="0"/>
              <a:t>утицаја</a:t>
            </a:r>
            <a:r>
              <a:rPr lang="en-US" sz="2400" dirty="0" smtClean="0"/>
              <a:t> </a:t>
            </a:r>
            <a:r>
              <a:rPr lang="sr-Cyrl-RS" sz="2400" dirty="0" smtClean="0"/>
              <a:t>истраживача</a:t>
            </a:r>
          </a:p>
          <a:p>
            <a:r>
              <a:rPr lang="sr-Cyrl-CS" sz="2400" dirty="0" smtClean="0"/>
              <a:t>Може довести до грешке!</a:t>
            </a:r>
            <a:endParaRPr lang="en-US" sz="2400" dirty="0"/>
          </a:p>
        </p:txBody>
      </p:sp>
    </p:spTree>
  </p:cSld>
  <p:clrMapOvr>
    <a:masterClrMapping/>
  </p:clrMapOvr>
  <p:transition advTm="6000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sr-Cyrl-RS" sz="4000" dirty="0" smtClean="0"/>
              <a:t>Слојевити - стратификовани</a:t>
            </a:r>
            <a:r>
              <a:rPr lang="en-US" sz="4000" dirty="0" smtClean="0"/>
              <a:t> </a:t>
            </a:r>
            <a:r>
              <a:rPr lang="sr-Cyrl-RS" sz="4000" dirty="0" smtClean="0"/>
              <a:t>случајни</a:t>
            </a:r>
            <a:r>
              <a:rPr lang="en-US" sz="4000" dirty="0" smtClean="0"/>
              <a:t> </a:t>
            </a:r>
            <a:r>
              <a:rPr lang="sr-Cyrl-RS" sz="4000" dirty="0" smtClean="0"/>
              <a:t>узорак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/>
          <a:lstStyle/>
          <a:p>
            <a:endParaRPr lang="sr-Cyrl-RS" sz="2400" dirty="0" smtClean="0"/>
          </a:p>
          <a:p>
            <a:r>
              <a:rPr lang="sr-Cyrl-RS" sz="2400" dirty="0" smtClean="0"/>
              <a:t>Стратификовани</a:t>
            </a:r>
            <a:r>
              <a:rPr lang="en-US" sz="2400" dirty="0" smtClean="0"/>
              <a:t> </a:t>
            </a:r>
            <a:r>
              <a:rPr lang="sr-Cyrl-RS" sz="2400" dirty="0" smtClean="0"/>
              <a:t>случајни</a:t>
            </a:r>
            <a:r>
              <a:rPr lang="en-US" sz="2400" dirty="0" smtClean="0"/>
              <a:t> </a:t>
            </a:r>
            <a:r>
              <a:rPr lang="sr-Cyrl-RS" sz="2400" dirty="0" smtClean="0"/>
              <a:t>узорак</a:t>
            </a:r>
            <a:r>
              <a:rPr lang="en-US" sz="2400" dirty="0" smtClean="0"/>
              <a:t> (</a:t>
            </a:r>
            <a:r>
              <a:rPr lang="en-US" sz="2400" i="1" dirty="0" smtClean="0"/>
              <a:t>eng. stratified random sample</a:t>
            </a:r>
            <a:r>
              <a:rPr lang="en-US" sz="2400" dirty="0" smtClean="0"/>
              <a:t>) </a:t>
            </a:r>
            <a:r>
              <a:rPr lang="sr-Cyrl-RS" sz="2400" dirty="0" smtClean="0"/>
              <a:t>обликује</a:t>
            </a:r>
            <a:r>
              <a:rPr lang="en-US" sz="2400" dirty="0" smtClean="0"/>
              <a:t> </a:t>
            </a:r>
            <a:r>
              <a:rPr lang="sr-Cyrl-RS" sz="2400" dirty="0" smtClean="0"/>
              <a:t>се</a:t>
            </a:r>
            <a:r>
              <a:rPr lang="en-US" sz="2400" dirty="0" smtClean="0"/>
              <a:t> </a:t>
            </a:r>
            <a:r>
              <a:rPr lang="sr-Cyrl-RS" sz="2400" dirty="0" smtClean="0"/>
              <a:t>рандомизацијом</a:t>
            </a:r>
            <a:r>
              <a:rPr lang="en-US" sz="2400" dirty="0" smtClean="0"/>
              <a:t> </a:t>
            </a:r>
            <a:r>
              <a:rPr lang="sr-Cyrl-RS" sz="2400" dirty="0" smtClean="0"/>
              <a:t>јединки</a:t>
            </a:r>
            <a:r>
              <a:rPr lang="en-US" sz="2400" dirty="0" smtClean="0"/>
              <a:t> </a:t>
            </a:r>
            <a:r>
              <a:rPr lang="sr-Cyrl-RS" sz="2400" dirty="0" smtClean="0"/>
              <a:t>након</a:t>
            </a:r>
            <a:r>
              <a:rPr lang="en-US" sz="2400" dirty="0" smtClean="0"/>
              <a:t> </a:t>
            </a:r>
            <a:r>
              <a:rPr lang="sr-Cyrl-RS" sz="2400" dirty="0" smtClean="0"/>
              <a:t>раслојавања</a:t>
            </a:r>
            <a:r>
              <a:rPr lang="en-US" sz="2400" dirty="0" smtClean="0"/>
              <a:t> </a:t>
            </a:r>
            <a:r>
              <a:rPr lang="sr-Cyrl-RS" sz="2400" dirty="0" smtClean="0"/>
              <a:t>популације</a:t>
            </a:r>
            <a:r>
              <a:rPr lang="en-US" sz="2400" dirty="0" smtClean="0"/>
              <a:t> </a:t>
            </a:r>
            <a:r>
              <a:rPr lang="sr-Cyrl-RS" sz="2400" dirty="0" smtClean="0"/>
              <a:t>на групе применом</a:t>
            </a:r>
            <a:r>
              <a:rPr lang="en-US" sz="2400" dirty="0" smtClean="0"/>
              <a:t> </a:t>
            </a:r>
            <a:r>
              <a:rPr lang="sr-Cyrl-RS" sz="2400" dirty="0" smtClean="0"/>
              <a:t>неког</a:t>
            </a:r>
            <a:r>
              <a:rPr lang="en-US" sz="2400" dirty="0" smtClean="0"/>
              <a:t> </a:t>
            </a:r>
            <a:r>
              <a:rPr lang="sr-Cyrl-RS" sz="2400" dirty="0" smtClean="0"/>
              <a:t>критеријума</a:t>
            </a:r>
            <a:r>
              <a:rPr lang="en-US" sz="2400" dirty="0" smtClean="0"/>
              <a:t> </a:t>
            </a:r>
            <a:r>
              <a:rPr lang="sr-Cyrl-RS" sz="2400" dirty="0" smtClean="0"/>
              <a:t>разликовања</a:t>
            </a:r>
            <a:r>
              <a:rPr lang="en-US" sz="2400" dirty="0" smtClean="0"/>
              <a:t>, </a:t>
            </a:r>
            <a:r>
              <a:rPr lang="sr-Cyrl-RS" sz="2400" dirty="0" smtClean="0"/>
              <a:t>нпр</a:t>
            </a:r>
            <a:r>
              <a:rPr lang="en-US" sz="2400" dirty="0" smtClean="0"/>
              <a:t>. </a:t>
            </a:r>
            <a:r>
              <a:rPr lang="sr-Cyrl-RS" sz="2400" dirty="0" smtClean="0"/>
              <a:t>старосна</a:t>
            </a:r>
            <a:r>
              <a:rPr lang="en-US" sz="2400" dirty="0" smtClean="0"/>
              <a:t> </a:t>
            </a:r>
            <a:r>
              <a:rPr lang="sr-Cyrl-RS" sz="2400" dirty="0" smtClean="0"/>
              <a:t>доб</a:t>
            </a:r>
            <a:r>
              <a:rPr lang="en-US" sz="2400" dirty="0" smtClean="0"/>
              <a:t>, </a:t>
            </a:r>
            <a:r>
              <a:rPr lang="sr-Cyrl-RS" sz="2400" dirty="0" smtClean="0"/>
              <a:t>пол</a:t>
            </a:r>
            <a:r>
              <a:rPr lang="en-US" sz="2400" dirty="0" smtClean="0"/>
              <a:t>, </a:t>
            </a:r>
            <a:r>
              <a:rPr lang="sr-Cyrl-RS" sz="2400" dirty="0" smtClean="0"/>
              <a:t>трајање</a:t>
            </a:r>
            <a:r>
              <a:rPr lang="en-US" sz="2400" dirty="0" smtClean="0"/>
              <a:t> </a:t>
            </a:r>
            <a:r>
              <a:rPr lang="sr-Cyrl-RS" sz="2400" dirty="0" smtClean="0"/>
              <a:t>болести</a:t>
            </a:r>
            <a:r>
              <a:rPr lang="en-US" sz="2400" dirty="0" smtClean="0"/>
              <a:t>, </a:t>
            </a:r>
            <a:r>
              <a:rPr lang="sr-Cyrl-RS" sz="2400" dirty="0" smtClean="0"/>
              <a:t>степен</a:t>
            </a:r>
            <a:r>
              <a:rPr lang="en-US" sz="2400" dirty="0" smtClean="0"/>
              <a:t> </a:t>
            </a:r>
            <a:r>
              <a:rPr lang="sr-Cyrl-RS" sz="2400" dirty="0" smtClean="0"/>
              <a:t>оштећења</a:t>
            </a:r>
            <a:r>
              <a:rPr lang="en-US" sz="2400" dirty="0" smtClean="0"/>
              <a:t>, </a:t>
            </a:r>
            <a:r>
              <a:rPr lang="sr-Cyrl-CS" sz="2400" dirty="0" smtClean="0"/>
              <a:t>а затим се извлачи једноставни случајни узорак из сваке групе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>
              <a:buNone/>
            </a:pPr>
            <a:endParaRPr lang="sr-Cyrl-RS" sz="2400" dirty="0" smtClean="0"/>
          </a:p>
        </p:txBody>
      </p:sp>
    </p:spTree>
  </p:cSld>
  <p:clrMapOvr>
    <a:masterClrMapping/>
  </p:clrMapOvr>
  <p:transition advTm="4244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dirty="0" smtClean="0"/>
              <a:t>Груписани случајни</a:t>
            </a:r>
            <a:r>
              <a:rPr lang="vi-VN" sz="4000" dirty="0" smtClean="0"/>
              <a:t> </a:t>
            </a:r>
            <a:r>
              <a:rPr lang="sr-Cyrl-RS" sz="4000" dirty="0" smtClean="0"/>
              <a:t>узорак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Груписани </a:t>
            </a:r>
            <a:r>
              <a:rPr lang="vi-VN" sz="2400" dirty="0" smtClean="0"/>
              <a:t> </a:t>
            </a:r>
            <a:r>
              <a:rPr lang="sr-Cyrl-RS" sz="2400" dirty="0" smtClean="0"/>
              <a:t>случајни</a:t>
            </a:r>
            <a:r>
              <a:rPr lang="vi-VN" sz="2400" dirty="0" smtClean="0"/>
              <a:t> </a:t>
            </a:r>
            <a:r>
              <a:rPr lang="sr-Cyrl-RS" sz="2400" dirty="0" smtClean="0"/>
              <a:t>узорак</a:t>
            </a:r>
            <a:r>
              <a:rPr lang="vi-VN" sz="2400" dirty="0" smtClean="0"/>
              <a:t> (</a:t>
            </a:r>
            <a:r>
              <a:rPr lang="en-US" sz="2400" dirty="0" smtClean="0"/>
              <a:t>eng</a:t>
            </a:r>
            <a:r>
              <a:rPr lang="vi-VN" sz="2400" dirty="0" smtClean="0"/>
              <a:t>. </a:t>
            </a:r>
            <a:r>
              <a:rPr lang="en-US" sz="2400" dirty="0" smtClean="0"/>
              <a:t>cluster</a:t>
            </a:r>
            <a:r>
              <a:rPr lang="vi-VN" sz="2400" dirty="0" smtClean="0"/>
              <a:t> </a:t>
            </a:r>
            <a:r>
              <a:rPr lang="en-US" sz="2400" dirty="0" smtClean="0"/>
              <a:t>random</a:t>
            </a:r>
            <a:r>
              <a:rPr lang="vi-VN" sz="2400" dirty="0" smtClean="0"/>
              <a:t> </a:t>
            </a:r>
            <a:r>
              <a:rPr lang="en-US" sz="2400" dirty="0" smtClean="0"/>
              <a:t>sample</a:t>
            </a:r>
            <a:r>
              <a:rPr lang="vi-VN" sz="2400" dirty="0" smtClean="0"/>
              <a:t>) </a:t>
            </a:r>
            <a:r>
              <a:rPr lang="sr-Cyrl-RS" sz="2400" dirty="0" smtClean="0"/>
              <a:t>обликује</a:t>
            </a:r>
            <a:r>
              <a:rPr lang="vi-VN" sz="2400" dirty="0" smtClean="0"/>
              <a:t> </a:t>
            </a:r>
            <a:r>
              <a:rPr lang="sr-Cyrl-RS" sz="2400" dirty="0" smtClean="0"/>
              <a:t>се</a:t>
            </a:r>
            <a:r>
              <a:rPr lang="vi-VN" sz="2400" dirty="0" smtClean="0"/>
              <a:t> </a:t>
            </a:r>
            <a:r>
              <a:rPr lang="sr-Cyrl-RS" sz="2400" dirty="0" smtClean="0"/>
              <a:t>у</a:t>
            </a:r>
            <a:r>
              <a:rPr lang="vi-VN" sz="2400" dirty="0" smtClean="0"/>
              <a:t> </a:t>
            </a:r>
            <a:r>
              <a:rPr lang="sr-Cyrl-RS" sz="2400" dirty="0" smtClean="0"/>
              <a:t>два</a:t>
            </a:r>
            <a:r>
              <a:rPr lang="vi-VN" sz="2400" dirty="0" smtClean="0"/>
              <a:t> </a:t>
            </a:r>
            <a:r>
              <a:rPr lang="sr-Cyrl-RS" sz="2400" dirty="0" smtClean="0"/>
              <a:t>корака</a:t>
            </a:r>
            <a:r>
              <a:rPr lang="vi-VN" sz="2400" dirty="0" smtClean="0"/>
              <a:t>: </a:t>
            </a:r>
            <a:r>
              <a:rPr lang="sr-Cyrl-RS" sz="2400" dirty="0" smtClean="0"/>
              <a:t>прво</a:t>
            </a:r>
            <a:r>
              <a:rPr lang="vi-VN" sz="2400" dirty="0" smtClean="0"/>
              <a:t> </a:t>
            </a:r>
            <a:r>
              <a:rPr lang="sr-Cyrl-RS" sz="2400" dirty="0" smtClean="0"/>
              <a:t>се</a:t>
            </a:r>
            <a:r>
              <a:rPr lang="vi-VN" sz="2400" dirty="0" smtClean="0"/>
              <a:t> </a:t>
            </a:r>
            <a:r>
              <a:rPr lang="sr-Cyrl-RS" sz="2400" dirty="0" smtClean="0"/>
              <a:t>популација</a:t>
            </a:r>
            <a:r>
              <a:rPr lang="vi-VN" sz="2400" dirty="0" smtClean="0"/>
              <a:t> </a:t>
            </a:r>
            <a:r>
              <a:rPr lang="sr-Cyrl-RS" sz="2400" dirty="0" smtClean="0"/>
              <a:t>подели</a:t>
            </a:r>
            <a:r>
              <a:rPr lang="vi-VN" sz="2400" dirty="0" smtClean="0"/>
              <a:t> </a:t>
            </a:r>
            <a:r>
              <a:rPr lang="sr-Cyrl-RS" sz="2400" dirty="0" smtClean="0"/>
              <a:t>на</a:t>
            </a:r>
            <a:r>
              <a:rPr lang="vi-VN" sz="2400" dirty="0" smtClean="0"/>
              <a:t> </a:t>
            </a:r>
            <a:r>
              <a:rPr lang="sr-Cyrl-RS" sz="2400" dirty="0" smtClean="0"/>
              <a:t>скупове</a:t>
            </a:r>
            <a:r>
              <a:rPr lang="vi-VN" sz="2400" dirty="0" smtClean="0"/>
              <a:t> (</a:t>
            </a:r>
            <a:r>
              <a:rPr lang="en-US" sz="2400" dirty="0" err="1" smtClean="0"/>
              <a:t>klastere</a:t>
            </a:r>
            <a:r>
              <a:rPr lang="vi-VN" sz="2400" dirty="0" smtClean="0"/>
              <a:t>, </a:t>
            </a:r>
            <a:r>
              <a:rPr lang="en-US" sz="2400" dirty="0" smtClean="0"/>
              <a:t>eng</a:t>
            </a:r>
            <a:r>
              <a:rPr lang="vi-VN" sz="2400" dirty="0" smtClean="0"/>
              <a:t>. </a:t>
            </a:r>
            <a:r>
              <a:rPr lang="en-US" sz="2400" dirty="0" smtClean="0"/>
              <a:t>cluster</a:t>
            </a:r>
            <a:r>
              <a:rPr lang="vi-VN" sz="2400" dirty="0" smtClean="0"/>
              <a:t>), </a:t>
            </a:r>
            <a:r>
              <a:rPr lang="sr-Cyrl-RS" sz="2400" dirty="0" smtClean="0"/>
              <a:t>а</a:t>
            </a:r>
            <a:r>
              <a:rPr lang="vi-VN" sz="2400" dirty="0" smtClean="0"/>
              <a:t> </a:t>
            </a:r>
            <a:r>
              <a:rPr lang="sr-Cyrl-RS" sz="2400" dirty="0" smtClean="0"/>
              <a:t>потом</a:t>
            </a:r>
            <a:r>
              <a:rPr lang="vi-VN" sz="2400" dirty="0" smtClean="0"/>
              <a:t> </a:t>
            </a:r>
            <a:r>
              <a:rPr lang="sr-Cyrl-RS" sz="2400" dirty="0" smtClean="0"/>
              <a:t>се</a:t>
            </a:r>
            <a:r>
              <a:rPr lang="vi-VN" sz="2400" dirty="0" smtClean="0"/>
              <a:t> </a:t>
            </a:r>
            <a:r>
              <a:rPr lang="sr-Cyrl-RS" sz="2400" dirty="0" smtClean="0"/>
              <a:t>обликује</a:t>
            </a:r>
            <a:r>
              <a:rPr lang="vi-VN" sz="2400" dirty="0" smtClean="0"/>
              <a:t> </a:t>
            </a:r>
            <a:r>
              <a:rPr lang="sr-Cyrl-RS" sz="2400" dirty="0" smtClean="0"/>
              <a:t>случајни</a:t>
            </a:r>
            <a:r>
              <a:rPr lang="vi-VN" sz="2400" dirty="0" smtClean="0"/>
              <a:t> </a:t>
            </a:r>
            <a:r>
              <a:rPr lang="sr-Cyrl-RS" sz="2400" dirty="0" smtClean="0"/>
              <a:t>узорак</a:t>
            </a:r>
            <a:r>
              <a:rPr lang="vi-VN" sz="2400" dirty="0" smtClean="0"/>
              <a:t> </a:t>
            </a:r>
            <a:r>
              <a:rPr lang="sr-Cyrl-RS" sz="2400" dirty="0" smtClean="0"/>
              <a:t>бирањем</a:t>
            </a:r>
            <a:r>
              <a:rPr lang="vi-VN" sz="2400" dirty="0" smtClean="0"/>
              <a:t> </a:t>
            </a:r>
            <a:r>
              <a:rPr lang="sr-Cyrl-RS" sz="2400" dirty="0" smtClean="0"/>
              <a:t>одређеног</a:t>
            </a:r>
            <a:r>
              <a:rPr lang="vi-VN" sz="2400" dirty="0" smtClean="0"/>
              <a:t> </a:t>
            </a:r>
            <a:r>
              <a:rPr lang="sr-Cyrl-RS" sz="2400" dirty="0" smtClean="0"/>
              <a:t>броја</a:t>
            </a:r>
            <a:r>
              <a:rPr lang="vi-VN" sz="2400" dirty="0" smtClean="0"/>
              <a:t> </a:t>
            </a:r>
            <a:r>
              <a:rPr lang="sr-Cyrl-RS" sz="2400" dirty="0" smtClean="0"/>
              <a:t>скупова, </a:t>
            </a:r>
            <a:r>
              <a:rPr lang="sr-Cyrl-CS" sz="2400" dirty="0" smtClean="0"/>
              <a:t>а затим се у студији испитају сви припадници изабраних кластера</a:t>
            </a:r>
            <a:endParaRPr lang="sr-Cyrl-RS" sz="2400" dirty="0" smtClean="0"/>
          </a:p>
          <a:p>
            <a:endParaRPr lang="sr-Cyrl-RS" sz="2400" dirty="0" smtClean="0"/>
          </a:p>
          <a:p>
            <a:r>
              <a:rPr lang="sr-Cyrl-RS" sz="2400" dirty="0" smtClean="0"/>
              <a:t>Типичан</a:t>
            </a:r>
            <a:r>
              <a:rPr lang="vi-VN" sz="2400" dirty="0" smtClean="0"/>
              <a:t> </a:t>
            </a:r>
            <a:r>
              <a:rPr lang="sr-Cyrl-RS" sz="2400" dirty="0" smtClean="0"/>
              <a:t>је</a:t>
            </a:r>
            <a:r>
              <a:rPr lang="vi-VN" sz="2400" dirty="0" smtClean="0"/>
              <a:t> </a:t>
            </a:r>
            <a:r>
              <a:rPr lang="sr-Cyrl-RS" sz="2400" dirty="0" smtClean="0"/>
              <a:t>за</a:t>
            </a:r>
            <a:r>
              <a:rPr lang="vi-VN" sz="2400" dirty="0" smtClean="0"/>
              <a:t> </a:t>
            </a:r>
            <a:r>
              <a:rPr lang="sr-Cyrl-RS" sz="2400" dirty="0" smtClean="0"/>
              <a:t>епидемиолошка</a:t>
            </a:r>
            <a:r>
              <a:rPr lang="vi-VN" sz="2400" dirty="0" smtClean="0"/>
              <a:t> </a:t>
            </a:r>
            <a:r>
              <a:rPr lang="sr-Cyrl-RS" sz="2400" dirty="0" smtClean="0"/>
              <a:t>истраживања</a:t>
            </a:r>
            <a:r>
              <a:rPr lang="vi-VN" sz="2400" dirty="0" smtClean="0"/>
              <a:t>, </a:t>
            </a:r>
            <a:r>
              <a:rPr lang="sr-Cyrl-RS" sz="2400" dirty="0" smtClean="0"/>
              <a:t>када</a:t>
            </a:r>
            <a:r>
              <a:rPr lang="vi-VN" sz="2400" dirty="0" smtClean="0"/>
              <a:t> </a:t>
            </a:r>
            <a:r>
              <a:rPr lang="sr-Cyrl-RS" sz="2400" dirty="0" smtClean="0"/>
              <a:t>је</a:t>
            </a:r>
            <a:r>
              <a:rPr lang="vi-VN" sz="2400" dirty="0" smtClean="0"/>
              <a:t> </a:t>
            </a:r>
            <a:r>
              <a:rPr lang="sr-Cyrl-RS" sz="2400" dirty="0" smtClean="0"/>
              <a:t>из</a:t>
            </a:r>
            <a:r>
              <a:rPr lang="vi-VN" sz="2400" dirty="0" smtClean="0"/>
              <a:t> </a:t>
            </a:r>
            <a:r>
              <a:rPr lang="sr-Cyrl-RS" sz="2400" dirty="0" smtClean="0"/>
              <a:t>велике</a:t>
            </a:r>
            <a:r>
              <a:rPr lang="vi-VN" sz="2400" dirty="0" smtClean="0"/>
              <a:t> </a:t>
            </a:r>
            <a:r>
              <a:rPr lang="sr-Cyrl-RS" sz="2400" dirty="0" smtClean="0"/>
              <a:t>популације</a:t>
            </a:r>
            <a:r>
              <a:rPr lang="vi-VN" sz="2400" dirty="0" smtClean="0"/>
              <a:t> </a:t>
            </a:r>
            <a:r>
              <a:rPr lang="sr-Cyrl-RS" sz="2400" dirty="0" smtClean="0"/>
              <a:t>немогуће</a:t>
            </a:r>
            <a:r>
              <a:rPr lang="vi-VN" sz="2400" dirty="0" smtClean="0"/>
              <a:t> </a:t>
            </a:r>
            <a:r>
              <a:rPr lang="sr-Cyrl-RS" sz="2400" dirty="0" smtClean="0"/>
              <a:t>направити</a:t>
            </a:r>
            <a:r>
              <a:rPr lang="vi-VN" sz="2400" dirty="0" smtClean="0"/>
              <a:t> </a:t>
            </a:r>
            <a:r>
              <a:rPr lang="sr-Cyrl-RS" sz="2400" dirty="0" smtClean="0"/>
              <a:t>узорак</a:t>
            </a:r>
            <a:r>
              <a:rPr lang="vi-VN" sz="2400" dirty="0" smtClean="0"/>
              <a:t> </a:t>
            </a:r>
            <a:r>
              <a:rPr lang="sr-Cyrl-RS" sz="2400" dirty="0" smtClean="0"/>
              <a:t>неким</a:t>
            </a:r>
            <a:r>
              <a:rPr lang="vi-VN" sz="2400" dirty="0" smtClean="0"/>
              <a:t> </a:t>
            </a:r>
            <a:r>
              <a:rPr lang="sr-Cyrl-RS" sz="2400" dirty="0" smtClean="0"/>
              <a:t>другим</a:t>
            </a:r>
            <a:r>
              <a:rPr lang="vi-VN" sz="2400" dirty="0" smtClean="0"/>
              <a:t> </a:t>
            </a:r>
            <a:r>
              <a:rPr lang="sr-Cyrl-RS" sz="2400" dirty="0" smtClean="0"/>
              <a:t>поступком</a:t>
            </a:r>
            <a:endParaRPr lang="en-US" sz="2400" dirty="0"/>
          </a:p>
        </p:txBody>
      </p:sp>
    </p:spTree>
  </p:cSld>
  <p:clrMapOvr>
    <a:masterClrMapping/>
  </p:clrMapOvr>
  <p:transition advTm="3426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Згодни</a:t>
            </a:r>
            <a:r>
              <a:rPr lang="vi-VN" dirty="0" smtClean="0"/>
              <a:t> </a:t>
            </a:r>
            <a:r>
              <a:rPr lang="sr-Cyrl-RS" dirty="0" smtClean="0"/>
              <a:t>узорак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713387"/>
          </a:xfrm>
        </p:spPr>
        <p:txBody>
          <a:bodyPr/>
          <a:lstStyle/>
          <a:p>
            <a:r>
              <a:rPr lang="sr-Cyrl-RS" sz="2400" dirty="0" smtClean="0"/>
              <a:t>Када</a:t>
            </a:r>
            <a:r>
              <a:rPr lang="vi-VN" sz="2400" dirty="0" smtClean="0"/>
              <a:t> </a:t>
            </a:r>
            <a:r>
              <a:rPr lang="sr-Cyrl-RS" sz="2400" dirty="0" smtClean="0"/>
              <a:t>не</a:t>
            </a:r>
            <a:r>
              <a:rPr lang="vi-VN" sz="2400" dirty="0" smtClean="0"/>
              <a:t> </a:t>
            </a:r>
            <a:r>
              <a:rPr lang="sr-Cyrl-RS" sz="2400" dirty="0" smtClean="0"/>
              <a:t>знамо</a:t>
            </a:r>
            <a:r>
              <a:rPr lang="vi-VN" sz="2400" dirty="0" smtClean="0"/>
              <a:t> </a:t>
            </a:r>
            <a:r>
              <a:rPr lang="sr-Cyrl-RS" sz="2400" dirty="0" smtClean="0"/>
              <a:t>да</a:t>
            </a:r>
            <a:r>
              <a:rPr lang="vi-VN" sz="2400" dirty="0" smtClean="0"/>
              <a:t> </a:t>
            </a:r>
            <a:r>
              <a:rPr lang="sr-Cyrl-RS" sz="2400" dirty="0" smtClean="0"/>
              <a:t>ли</a:t>
            </a:r>
            <a:r>
              <a:rPr lang="vi-VN" sz="2400" dirty="0" smtClean="0"/>
              <a:t> </a:t>
            </a:r>
            <a:r>
              <a:rPr lang="sr-Cyrl-RS" sz="2400" dirty="0" smtClean="0"/>
              <a:t>свака</a:t>
            </a:r>
            <a:r>
              <a:rPr lang="vi-VN" sz="2400" dirty="0" smtClean="0"/>
              <a:t> </a:t>
            </a:r>
            <a:r>
              <a:rPr lang="sr-Cyrl-RS" sz="2400" dirty="0" smtClean="0"/>
              <a:t>јединка</a:t>
            </a:r>
            <a:r>
              <a:rPr lang="vi-VN" sz="2400" dirty="0" smtClean="0"/>
              <a:t> </a:t>
            </a:r>
            <a:r>
              <a:rPr lang="sr-Cyrl-RS" sz="2400" dirty="0" smtClean="0"/>
              <a:t>неке</a:t>
            </a:r>
            <a:r>
              <a:rPr lang="vi-VN" sz="2400" dirty="0" smtClean="0"/>
              <a:t> </a:t>
            </a:r>
            <a:r>
              <a:rPr lang="sr-Cyrl-RS" sz="2400" dirty="0" smtClean="0"/>
              <a:t>популације</a:t>
            </a:r>
            <a:r>
              <a:rPr lang="vi-VN" sz="2400" dirty="0" smtClean="0"/>
              <a:t> </a:t>
            </a:r>
            <a:r>
              <a:rPr lang="sr-Cyrl-RS" sz="2400" dirty="0" smtClean="0"/>
              <a:t>може</a:t>
            </a:r>
            <a:r>
              <a:rPr lang="vi-VN" sz="2400" dirty="0" smtClean="0"/>
              <a:t> </a:t>
            </a:r>
            <a:r>
              <a:rPr lang="sr-Cyrl-RS" sz="2400" dirty="0" smtClean="0"/>
              <a:t>бити</a:t>
            </a:r>
            <a:r>
              <a:rPr lang="vi-VN" sz="2400" dirty="0" smtClean="0"/>
              <a:t> </a:t>
            </a:r>
            <a:r>
              <a:rPr lang="sr-Cyrl-RS" sz="2400" dirty="0" smtClean="0"/>
              <a:t>изабрана</a:t>
            </a:r>
            <a:r>
              <a:rPr lang="vi-VN" sz="2400" dirty="0" smtClean="0"/>
              <a:t> </a:t>
            </a:r>
            <a:r>
              <a:rPr lang="sr-Cyrl-RS" sz="2400" dirty="0" smtClean="0"/>
              <a:t>у</a:t>
            </a:r>
            <a:r>
              <a:rPr lang="vi-VN" sz="2400" dirty="0" smtClean="0"/>
              <a:t> </a:t>
            </a:r>
            <a:r>
              <a:rPr lang="sr-Cyrl-RS" sz="2400" dirty="0" smtClean="0"/>
              <a:t>узорак</a:t>
            </a:r>
            <a:r>
              <a:rPr lang="vi-VN" sz="2400" dirty="0" smtClean="0"/>
              <a:t>, </a:t>
            </a:r>
            <a:r>
              <a:rPr lang="sr-Cyrl-RS" sz="2400" dirty="0" smtClean="0"/>
              <a:t>онда</a:t>
            </a:r>
            <a:r>
              <a:rPr lang="vi-VN" sz="2400" dirty="0" smtClean="0"/>
              <a:t> </a:t>
            </a:r>
            <a:r>
              <a:rPr lang="sr-Cyrl-RS" sz="2400" dirty="0" smtClean="0"/>
              <a:t>узорковање</a:t>
            </a:r>
            <a:r>
              <a:rPr lang="vi-VN" sz="2400" dirty="0" smtClean="0"/>
              <a:t> </a:t>
            </a:r>
            <a:r>
              <a:rPr lang="sr-Cyrl-RS" sz="2400" dirty="0" smtClean="0"/>
              <a:t>није</a:t>
            </a:r>
            <a:r>
              <a:rPr lang="vi-VN" sz="2400" dirty="0" smtClean="0"/>
              <a:t> </a:t>
            </a:r>
            <a:r>
              <a:rPr lang="sr-Cyrl-RS" sz="2400" dirty="0" smtClean="0"/>
              <a:t>зансовано</a:t>
            </a:r>
            <a:r>
              <a:rPr lang="vi-VN" sz="2400" dirty="0" smtClean="0"/>
              <a:t> </a:t>
            </a:r>
            <a:r>
              <a:rPr lang="sr-Cyrl-RS" sz="2400" dirty="0" smtClean="0"/>
              <a:t>на</a:t>
            </a:r>
            <a:r>
              <a:rPr lang="vi-VN" sz="2400" dirty="0" smtClean="0"/>
              <a:t> </a:t>
            </a:r>
            <a:r>
              <a:rPr lang="sr-Cyrl-RS" sz="2400" dirty="0" smtClean="0"/>
              <a:t>вероватноћи</a:t>
            </a:r>
            <a:r>
              <a:rPr lang="vi-VN" sz="2400" dirty="0" smtClean="0"/>
              <a:t> </a:t>
            </a:r>
            <a:r>
              <a:rPr lang="sr-Cyrl-RS" sz="2400" dirty="0" smtClean="0"/>
              <a:t>и</a:t>
            </a:r>
            <a:r>
              <a:rPr lang="vi-VN" sz="2400" dirty="0" smtClean="0"/>
              <a:t> </a:t>
            </a:r>
            <a:r>
              <a:rPr lang="sr-Cyrl-RS" sz="2400" dirty="0" smtClean="0"/>
              <a:t>такав</a:t>
            </a:r>
            <a:r>
              <a:rPr lang="vi-VN" sz="2400" dirty="0" smtClean="0"/>
              <a:t> </a:t>
            </a:r>
            <a:r>
              <a:rPr lang="sr-Cyrl-RS" sz="2400" dirty="0" smtClean="0"/>
              <a:t>узорак</a:t>
            </a:r>
            <a:r>
              <a:rPr lang="vi-VN" sz="2400" dirty="0" smtClean="0"/>
              <a:t> </a:t>
            </a:r>
            <a:r>
              <a:rPr lang="sr-Cyrl-RS" sz="2400" dirty="0" smtClean="0"/>
              <a:t>се</a:t>
            </a:r>
            <a:r>
              <a:rPr lang="vi-VN" sz="2400" dirty="0" smtClean="0"/>
              <a:t> </a:t>
            </a:r>
            <a:r>
              <a:rPr lang="sr-Cyrl-RS" sz="2400" dirty="0" smtClean="0"/>
              <a:t>назива</a:t>
            </a:r>
            <a:r>
              <a:rPr lang="vi-VN" sz="2400" dirty="0" smtClean="0"/>
              <a:t> </a:t>
            </a:r>
            <a:r>
              <a:rPr lang="sr-Cyrl-RS" sz="2400" dirty="0" smtClean="0"/>
              <a:t>непробабилистички</a:t>
            </a:r>
          </a:p>
          <a:p>
            <a:endParaRPr lang="sr-Cyrl-RS" sz="2400" dirty="0" smtClean="0"/>
          </a:p>
          <a:p>
            <a:pPr eaLnBrk="1" hangingPunct="1">
              <a:lnSpc>
                <a:spcPct val="90000"/>
              </a:lnSpc>
            </a:pPr>
            <a:r>
              <a:rPr lang="sr-Cyrl-RS" sz="2400" dirty="0" smtClean="0"/>
              <a:t>Типичан</a:t>
            </a:r>
            <a:r>
              <a:rPr lang="vi-VN" sz="2400" dirty="0" smtClean="0"/>
              <a:t> </a:t>
            </a:r>
            <a:r>
              <a:rPr lang="sr-Cyrl-RS" sz="2400" dirty="0" smtClean="0"/>
              <a:t>пример</a:t>
            </a:r>
            <a:r>
              <a:rPr lang="vi-VN" sz="2400" dirty="0" smtClean="0"/>
              <a:t> </a:t>
            </a:r>
            <a:r>
              <a:rPr lang="sr-Cyrl-RS" sz="2400" dirty="0" smtClean="0"/>
              <a:t>је</a:t>
            </a:r>
            <a:r>
              <a:rPr lang="vi-VN" sz="2400" dirty="0" smtClean="0"/>
              <a:t> </a:t>
            </a:r>
            <a:r>
              <a:rPr lang="sr-Cyrl-RS" sz="2400" u="sng" dirty="0" smtClean="0"/>
              <a:t>згодни</a:t>
            </a:r>
            <a:r>
              <a:rPr lang="vi-VN" sz="2400" u="sng" dirty="0" smtClean="0"/>
              <a:t> </a:t>
            </a:r>
            <a:r>
              <a:rPr lang="sr-Cyrl-RS" sz="2400" u="sng" dirty="0" smtClean="0"/>
              <a:t>узорак</a:t>
            </a:r>
            <a:r>
              <a:rPr lang="vi-VN" sz="2400" u="sng" dirty="0" smtClean="0"/>
              <a:t> </a:t>
            </a:r>
            <a:r>
              <a:rPr lang="vi-VN" sz="2400" dirty="0" smtClean="0"/>
              <a:t>(</a:t>
            </a:r>
            <a:r>
              <a:rPr lang="en-US" sz="2400" dirty="0" smtClean="0"/>
              <a:t>eng</a:t>
            </a:r>
            <a:r>
              <a:rPr lang="vi-VN" sz="2400" dirty="0" smtClean="0"/>
              <a:t>. </a:t>
            </a:r>
            <a:r>
              <a:rPr lang="en-US" sz="2400" dirty="0" smtClean="0"/>
              <a:t>convenience</a:t>
            </a:r>
            <a:r>
              <a:rPr lang="vi-VN" sz="2400" dirty="0" smtClean="0"/>
              <a:t> </a:t>
            </a:r>
            <a:r>
              <a:rPr lang="en-US" sz="2400" dirty="0" smtClean="0"/>
              <a:t>sample</a:t>
            </a:r>
            <a:r>
              <a:rPr lang="vi-VN" sz="2400" dirty="0" smtClean="0"/>
              <a:t>), </a:t>
            </a:r>
            <a:endParaRPr lang="sr-Cyrl-CS" sz="2800" b="1" dirty="0" smtClean="0"/>
          </a:p>
          <a:p>
            <a:pPr lvl="2" eaLnBrk="1" hangingPunct="1">
              <a:lnSpc>
                <a:spcPct val="90000"/>
              </a:lnSpc>
            </a:pPr>
            <a:r>
              <a:rPr lang="sr-Cyrl-CS" sz="2000" dirty="0" smtClean="0"/>
              <a:t>то су испитаници који задовољавају критеријуме за избор, а лако су доступни истраживачу</a:t>
            </a:r>
          </a:p>
          <a:p>
            <a:pPr lvl="2" eaLnBrk="1" hangingPunct="1">
              <a:lnSpc>
                <a:spcPct val="90000"/>
              </a:lnSpc>
            </a:pPr>
            <a:r>
              <a:rPr lang="sr-Cyrl-CS" sz="2000" dirty="0" smtClean="0"/>
              <a:t>један за другим (узастопносви ) се укључују испитаници који дођу “на дохват” истраживачу</a:t>
            </a:r>
          </a:p>
          <a:p>
            <a:pPr lvl="2" eaLnBrk="1" hangingPunct="1">
              <a:lnSpc>
                <a:spcPct val="90000"/>
              </a:lnSpc>
            </a:pPr>
            <a:endParaRPr lang="sr-Cyrl-CS" sz="20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400" u="sng" dirty="0" smtClean="0"/>
              <a:t>Узастопни узорак </a:t>
            </a:r>
            <a:r>
              <a:rPr lang="sr-Cyrl-CS" sz="2400" dirty="0" smtClean="0"/>
              <a:t>је посебно пожељан када обухвата целу доступну популацију, кроз временски период који је довољно дуг да обухвата све сезонске и друге варијације 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 advTm="68855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Регрутовање испитаника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sr-Cyrl-CS" sz="2400" dirty="0" smtClean="0"/>
              <a:t>проблем да изабрани испитаници неће да учествују у студији – ако их је више од 25%, могућност грешке постаје исувише велика</a:t>
            </a:r>
          </a:p>
          <a:p>
            <a:pPr eaLnBrk="1" hangingPunct="1"/>
            <a:endParaRPr lang="sr-Cyrl-CS" sz="2400" dirty="0" smtClean="0"/>
          </a:p>
          <a:p>
            <a:pPr eaLnBrk="1" hangingPunct="1"/>
            <a:r>
              <a:rPr lang="sr-Cyrl-CS" sz="2400" dirty="0" smtClean="0"/>
              <a:t>методе за стимулисање испитаника да учествују:</a:t>
            </a:r>
          </a:p>
          <a:p>
            <a:pPr lvl="2" eaLnBrk="1" hangingPunct="1"/>
            <a:r>
              <a:rPr lang="sr-Cyrl-CS" sz="1800" dirty="0" smtClean="0"/>
              <a:t>избегавати непријатне тестове</a:t>
            </a:r>
          </a:p>
          <a:p>
            <a:pPr lvl="2" eaLnBrk="1" hangingPunct="1"/>
            <a:r>
              <a:rPr lang="sr-Cyrl-CS" sz="1800" dirty="0" smtClean="0"/>
              <a:t>контактирати испитанике на више начина и више пута</a:t>
            </a:r>
          </a:p>
          <a:p>
            <a:pPr lvl="2" eaLnBrk="1" hangingPunct="1"/>
            <a:r>
              <a:rPr lang="sr-Cyrl-CS" sz="1800" dirty="0" smtClean="0"/>
              <a:t>платити испитаницима трошкове транспорта</a:t>
            </a:r>
          </a:p>
          <a:p>
            <a:pPr lvl="2" eaLnBrk="1" hangingPunct="1"/>
            <a:r>
              <a:rPr lang="sr-Cyrl-CS" sz="1800" dirty="0" smtClean="0"/>
              <a:t>дати испитаницима резултате тестова</a:t>
            </a:r>
          </a:p>
          <a:p>
            <a:pPr lvl="2" eaLnBrk="1" hangingPunct="1"/>
            <a:r>
              <a:rPr lang="sr-Cyrl-CS" sz="1800" dirty="0" smtClean="0"/>
              <a:t>добра комуникација</a:t>
            </a:r>
            <a:endParaRPr lang="en-US" sz="1800" dirty="0" smtClean="0"/>
          </a:p>
        </p:txBody>
      </p:sp>
    </p:spTree>
  </p:cSld>
  <p:clrMapOvr>
    <a:masterClrMapping/>
  </p:clrMapOvr>
  <p:transition advTm="5339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dirty="0" smtClean="0"/>
              <a:t>Регрутовање довољног броја испитаника</a:t>
            </a:r>
            <a:endParaRPr lang="en-US" sz="4000" dirty="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Треба увек претпоставити да ће број испитаника који задовоље критеријуме студије и пристану да учествују бити мањи од пројектованог броја</a:t>
            </a:r>
          </a:p>
          <a:p>
            <a:pPr eaLnBrk="1" hangingPunct="1">
              <a:lnSpc>
                <a:spcPct val="90000"/>
              </a:lnSpc>
            </a:pPr>
            <a:endParaRPr lang="sr-Cyrl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Проценити тешкоће у регрутацији пацијената пре-тестом</a:t>
            </a:r>
          </a:p>
          <a:p>
            <a:pPr eaLnBrk="1" hangingPunct="1">
              <a:lnSpc>
                <a:spcPct val="90000"/>
              </a:lnSpc>
            </a:pPr>
            <a:endParaRPr lang="sr-Cyrl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Планирати већу групу него што је неопходно са статистичког гледишта</a:t>
            </a:r>
          </a:p>
          <a:p>
            <a:pPr eaLnBrk="1" hangingPunct="1">
              <a:lnSpc>
                <a:spcPct val="90000"/>
              </a:lnSpc>
            </a:pPr>
            <a:endParaRPr lang="sr-Cyrl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Направити резервне планове за регрутовање испитаника</a:t>
            </a:r>
            <a:endParaRPr lang="en-US" sz="2400" dirty="0" smtClean="0"/>
          </a:p>
        </p:txBody>
      </p:sp>
    </p:spTree>
  </p:cSld>
  <p:clrMapOvr>
    <a:masterClrMapping/>
  </p:clrMapOvr>
  <p:transition advTm="5242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CS" sz="3200" dirty="0" smtClean="0"/>
              <a:t>Узорковање код студија случај-контрола</a:t>
            </a:r>
            <a:endParaRPr lang="en-US" sz="3200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000" dirty="0" smtClean="0"/>
              <a:t>идеално би узорак случајева био </a:t>
            </a:r>
            <a:r>
              <a:rPr lang="sr-Cyrl-CS" sz="2000" u="sng" dirty="0" smtClean="0"/>
              <a:t>случајни</a:t>
            </a:r>
            <a:r>
              <a:rPr lang="sr-Cyrl-CS" sz="2000" dirty="0" smtClean="0"/>
              <a:t> узорак свих који добију болест која се испитује</a:t>
            </a:r>
            <a:endParaRPr lang="sr-Latn-RS" sz="2000" dirty="0" smtClean="0"/>
          </a:p>
          <a:p>
            <a:pPr eaLnBrk="1" hangingPunct="1">
              <a:lnSpc>
                <a:spcPct val="80000"/>
              </a:lnSpc>
            </a:pPr>
            <a:endParaRPr lang="sr-Cyrl-CS" sz="20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000" dirty="0" smtClean="0"/>
              <a:t>то се тешко постиже, па узорак случајева може бити нерепрезентативан</a:t>
            </a:r>
            <a:endParaRPr lang="sr-Latn-RS" sz="2000" dirty="0" smtClean="0"/>
          </a:p>
          <a:p>
            <a:pPr eaLnBrk="1" hangingPunct="1">
              <a:lnSpc>
                <a:spcPct val="80000"/>
              </a:lnSpc>
            </a:pPr>
            <a:endParaRPr lang="sr-Cyrl-CS" sz="20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000" dirty="0" smtClean="0"/>
              <a:t>контроле би требало узорковати из популације која има сличан ризик за болест која се прати као популација случајева</a:t>
            </a:r>
            <a:endParaRPr lang="sr-Latn-RS" sz="2000" dirty="0" smtClean="0"/>
          </a:p>
          <a:p>
            <a:pPr eaLnBrk="1" hangingPunct="1">
              <a:lnSpc>
                <a:spcPct val="80000"/>
              </a:lnSpc>
            </a:pPr>
            <a:endParaRPr lang="sr-Cyrl-CS" sz="20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000" dirty="0" smtClean="0"/>
              <a:t>Неке корисне стратегије: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600" dirty="0" smtClean="0"/>
              <a:t>узети контроле из исте болнице или праксе где су нађени и случајеви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600" dirty="0" smtClean="0"/>
              <a:t>мечовање случајева и контрола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600" dirty="0" smtClean="0"/>
              <a:t>узорковање из регистара болести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600" dirty="0" smtClean="0"/>
              <a:t>коришћење две или више контролних група, које су изабране на различите начине</a:t>
            </a:r>
            <a:endParaRPr lang="en-US" sz="1600" dirty="0" smtClean="0"/>
          </a:p>
        </p:txBody>
      </p:sp>
    </p:spTree>
  </p:cSld>
  <p:clrMapOvr>
    <a:masterClrMapping/>
  </p:clrMapOvr>
  <p:transition advTm="9254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</a:t>
            </a:r>
            <a:r>
              <a:rPr lang="sr-Cyrl-CS" dirty="0" smtClean="0"/>
              <a:t>рсте истраживачких студија</a:t>
            </a:r>
            <a:endParaRPr lang="sr-Cyrl-CS" dirty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00200"/>
            <a:ext cx="8568952" cy="485313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800" u="sng" dirty="0" smtClean="0"/>
              <a:t>Интервентне</a:t>
            </a:r>
            <a:r>
              <a:rPr lang="sr-Latn-CS" sz="2800" u="sng" dirty="0" smtClean="0"/>
              <a:t> </a:t>
            </a:r>
            <a:r>
              <a:rPr lang="sr-Latn-CS" sz="2800" u="sng" dirty="0"/>
              <a:t>(</a:t>
            </a:r>
            <a:r>
              <a:rPr lang="sr-Cyrl-CS" sz="2800" u="sng" dirty="0" smtClean="0"/>
              <a:t>експерименталне)</a:t>
            </a:r>
            <a:endParaRPr lang="sr-Cyrl-CS" sz="2800" u="sng" dirty="0"/>
          </a:p>
          <a:p>
            <a:pPr lvl="1">
              <a:lnSpc>
                <a:spcPct val="80000"/>
              </a:lnSpc>
            </a:pPr>
            <a:r>
              <a:rPr lang="sr-Cyrl-CS" sz="2400" dirty="0"/>
              <a:t>са или без контролне групе</a:t>
            </a:r>
          </a:p>
          <a:p>
            <a:pPr lvl="1">
              <a:lnSpc>
                <a:spcPct val="80000"/>
              </a:lnSpc>
            </a:pPr>
            <a:r>
              <a:rPr lang="sr-Cyrl-CS" sz="2400" dirty="0"/>
              <a:t>са или без случајног одабира (рандомизација)</a:t>
            </a:r>
          </a:p>
          <a:p>
            <a:pPr lvl="2">
              <a:lnSpc>
                <a:spcPct val="80000"/>
              </a:lnSpc>
            </a:pPr>
            <a:r>
              <a:rPr lang="sr-Cyrl-CS" sz="2000" dirty="0"/>
              <a:t>рандомизована контролисана студија</a:t>
            </a:r>
          </a:p>
          <a:p>
            <a:pPr>
              <a:lnSpc>
                <a:spcPct val="80000"/>
              </a:lnSpc>
            </a:pPr>
            <a:r>
              <a:rPr lang="sr-Cyrl-CS" sz="2800" u="sng" dirty="0" smtClean="0"/>
              <a:t>Опсервационе</a:t>
            </a:r>
            <a:endParaRPr lang="sr-Cyrl-CS" sz="2800" u="sng" dirty="0"/>
          </a:p>
          <a:p>
            <a:pPr lvl="1">
              <a:lnSpc>
                <a:spcPct val="80000"/>
              </a:lnSpc>
            </a:pPr>
            <a:r>
              <a:rPr lang="sr-Cyrl-CS" sz="2400" dirty="0" smtClean="0"/>
              <a:t>Аналитичке </a:t>
            </a:r>
            <a:r>
              <a:rPr lang="sr-Cyrl-CS" sz="2400" dirty="0"/>
              <a:t>(са контролном групом</a:t>
            </a:r>
            <a:r>
              <a:rPr lang="sr-Cyrl-CS" sz="2400" dirty="0" smtClean="0"/>
              <a:t>) - </a:t>
            </a:r>
            <a:r>
              <a:rPr lang="sr-Cyrl-CS" sz="2000" dirty="0" smtClean="0"/>
              <a:t>испитују повезаност узрока и последице</a:t>
            </a:r>
            <a:endParaRPr lang="sr-Cyrl-CS" sz="2400" dirty="0"/>
          </a:p>
          <a:p>
            <a:pPr lvl="2">
              <a:lnSpc>
                <a:spcPct val="80000"/>
              </a:lnSpc>
            </a:pPr>
            <a:r>
              <a:rPr lang="sr-Cyrl-CS" sz="2000" dirty="0"/>
              <a:t>контрола-случај </a:t>
            </a:r>
            <a:r>
              <a:rPr lang="en-US" sz="2000" dirty="0"/>
              <a:t>(</a:t>
            </a:r>
            <a:r>
              <a:rPr lang="sr-Latn-CS" sz="2000" dirty="0"/>
              <a:t>“</a:t>
            </a:r>
            <a:r>
              <a:rPr lang="en-US" sz="2000" dirty="0"/>
              <a:t>case-control</a:t>
            </a:r>
            <a:r>
              <a:rPr lang="sr-Latn-CS" sz="2000" dirty="0"/>
              <a:t>”</a:t>
            </a:r>
            <a:r>
              <a:rPr lang="en-US" sz="2000" dirty="0"/>
              <a:t>)</a:t>
            </a:r>
          </a:p>
          <a:p>
            <a:pPr lvl="2">
              <a:lnSpc>
                <a:spcPct val="80000"/>
              </a:lnSpc>
            </a:pPr>
            <a:r>
              <a:rPr lang="sr-Cyrl-CS" sz="2000" dirty="0"/>
              <a:t>студија пресека</a:t>
            </a:r>
            <a:r>
              <a:rPr lang="en-US" sz="2000" dirty="0"/>
              <a:t> (</a:t>
            </a:r>
            <a:r>
              <a:rPr lang="sr-Latn-CS" sz="2000" dirty="0"/>
              <a:t>“</a:t>
            </a:r>
            <a:r>
              <a:rPr lang="en-US" sz="2000" dirty="0"/>
              <a:t>cross-sectional</a:t>
            </a:r>
            <a:r>
              <a:rPr lang="sr-Latn-CS" sz="2000" dirty="0"/>
              <a:t>”</a:t>
            </a:r>
            <a:r>
              <a:rPr lang="en-US" sz="2000" dirty="0"/>
              <a:t>)</a:t>
            </a:r>
            <a:endParaRPr lang="sr-Cyrl-CS" sz="2000" dirty="0"/>
          </a:p>
          <a:p>
            <a:pPr lvl="2">
              <a:lnSpc>
                <a:spcPct val="80000"/>
              </a:lnSpc>
            </a:pPr>
            <a:r>
              <a:rPr lang="sr-Cyrl-CS" sz="2000" dirty="0"/>
              <a:t>кохорнта студија</a:t>
            </a:r>
            <a:r>
              <a:rPr lang="en-US" sz="2000" dirty="0"/>
              <a:t> (</a:t>
            </a:r>
            <a:r>
              <a:rPr lang="sr-Latn-CS" sz="2000" dirty="0"/>
              <a:t>“</a:t>
            </a:r>
            <a:r>
              <a:rPr lang="en-US" sz="2000" dirty="0"/>
              <a:t>cohort</a:t>
            </a:r>
            <a:r>
              <a:rPr lang="sr-Latn-CS" sz="2000" dirty="0"/>
              <a:t>”</a:t>
            </a:r>
            <a:r>
              <a:rPr lang="en-US" sz="2000" dirty="0"/>
              <a:t>)</a:t>
            </a:r>
            <a:endParaRPr lang="sr-Cyrl-CS" sz="2000" dirty="0"/>
          </a:p>
          <a:p>
            <a:pPr lvl="1">
              <a:lnSpc>
                <a:spcPct val="80000"/>
              </a:lnSpc>
            </a:pPr>
            <a:r>
              <a:rPr lang="sr-Cyrl-CS" sz="2400" dirty="0" smtClean="0"/>
              <a:t>Дескриптивне - </a:t>
            </a:r>
            <a:r>
              <a:rPr lang="sr-Cyrl-CS" sz="2000" dirty="0" smtClean="0"/>
              <a:t>утврђују дистрибуцију одређених карактеристика популације</a:t>
            </a:r>
            <a:endParaRPr lang="sr-Cyrl-CS" sz="2400" dirty="0"/>
          </a:p>
          <a:p>
            <a:pPr lvl="2">
              <a:lnSpc>
                <a:spcPct val="80000"/>
              </a:lnSpc>
            </a:pPr>
            <a:r>
              <a:rPr lang="sr-Cyrl-CS" sz="2000" dirty="0"/>
              <a:t>без контролне групе</a:t>
            </a:r>
          </a:p>
          <a:p>
            <a:pPr lvl="2">
              <a:lnSpc>
                <a:spcPct val="80000"/>
              </a:lnSpc>
            </a:pPr>
            <a:r>
              <a:rPr lang="sr-Cyrl-CS" sz="2000" dirty="0"/>
              <a:t>приказ случаја или серија болесника</a:t>
            </a:r>
            <a:endParaRPr lang="en-US" sz="2000" dirty="0"/>
          </a:p>
        </p:txBody>
      </p:sp>
    </p:spTree>
  </p:cSld>
  <p:clrMapOvr>
    <a:masterClrMapping/>
  </p:clrMapOvr>
  <p:transition advTm="12587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Хипотеза истраживања</a:t>
            </a:r>
            <a:endParaRPr lang="en-US" sz="3600" smtClean="0"/>
          </a:p>
        </p:txBody>
      </p:sp>
      <p:sp>
        <p:nvSpPr>
          <p:cNvPr id="11267" name="Content Placeholder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sr-Cyrl-CS" sz="2400" dirty="0" smtClean="0"/>
              <a:t>Хипотеза је верзија истраживачког питања која сумира главне елементе студије: узорак, узрок(е) и исход(е), у облику који служи као основа за примену тестова статистичке значајности</a:t>
            </a:r>
            <a:endParaRPr lang="sr-Latn-RS" sz="2400" dirty="0" smtClean="0"/>
          </a:p>
          <a:p>
            <a:pPr eaLnBrk="1" hangingPunct="1"/>
            <a:endParaRPr lang="sr-Cyrl-CS" sz="2400" dirty="0" smtClean="0"/>
          </a:p>
          <a:p>
            <a:pPr eaLnBrk="1" hangingPunct="1"/>
            <a:r>
              <a:rPr lang="sr-Cyrl-CS" sz="2400" dirty="0" smtClean="0"/>
              <a:t>Хипотеза је такође основа за одређивање величине узорка, тј. броја испитаника који ће бити довољан да се утврди очекивана разлика у исходима између група пацијената са разумним степеном вероватноће, или снаге (</a:t>
            </a:r>
            <a:r>
              <a:rPr lang="en-US" sz="2400" dirty="0" smtClean="0"/>
              <a:t>power).</a:t>
            </a:r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ransition advTm="5635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CS" sz="3600" dirty="0" smtClean="0"/>
              <a:t>Хипотеза истраживања</a:t>
            </a:r>
            <a:endParaRPr lang="en-US" sz="36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sr-Cyrl-CS" sz="2400" dirty="0" smtClean="0"/>
              <a:t>Хипотеза није потребна у дескриптивним студијама, нпр. при одређивању генотипа код болесника са одређеном врстом депресије</a:t>
            </a:r>
          </a:p>
          <a:p>
            <a:pPr eaLnBrk="1" hangingPunct="1"/>
            <a:endParaRPr lang="sr-Cyrl-CS" sz="2400" dirty="0" smtClean="0"/>
          </a:p>
          <a:p>
            <a:pPr eaLnBrk="1" hangingPunct="1"/>
            <a:r>
              <a:rPr lang="sr-Cyrl-CS" sz="2400" dirty="0" smtClean="0"/>
              <a:t>Карактеристике добре хипотезе:</a:t>
            </a:r>
          </a:p>
          <a:p>
            <a:pPr lvl="1" eaLnBrk="1" hangingPunct="1"/>
            <a:r>
              <a:rPr lang="sr-Cyrl-CS" sz="2000" dirty="0" smtClean="0"/>
              <a:t>једноставна (један узрок и један исход)</a:t>
            </a:r>
          </a:p>
          <a:p>
            <a:pPr lvl="1" eaLnBrk="1" hangingPunct="1"/>
            <a:r>
              <a:rPr lang="sr-Cyrl-CS" sz="2000" dirty="0" smtClean="0"/>
              <a:t>специфична (нема никакве нејасности око варијабли које се прате и испитаника који ће учествовати у студији); већ из хипотезе треба да буде јасно да ли су варијабле дихотоме, категоричке или континуалне</a:t>
            </a:r>
          </a:p>
          <a:p>
            <a:pPr lvl="1" eaLnBrk="1" hangingPunct="1"/>
            <a:r>
              <a:rPr lang="sr-Cyrl-CS" sz="2000" dirty="0" smtClean="0"/>
              <a:t>мора бити постављена у писаној форми пре почетка студије</a:t>
            </a:r>
            <a:endParaRPr lang="en-US" sz="2000" dirty="0" smtClean="0"/>
          </a:p>
        </p:txBody>
      </p:sp>
    </p:spTree>
  </p:cSld>
  <p:clrMapOvr>
    <a:masterClrMapping/>
  </p:clrMapOvr>
  <p:transition advTm="39374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Хипотеза истраживања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Нулта хипотеза – тврди да не постоји веза између узрока и исхода у популацији</a:t>
            </a:r>
            <a:endParaRPr lang="sr-Latn-RS" sz="2800" dirty="0" smtClean="0"/>
          </a:p>
          <a:p>
            <a:pPr eaLnBrk="1" hangingPunct="1">
              <a:lnSpc>
                <a:spcPct val="90000"/>
              </a:lnSpc>
            </a:pPr>
            <a:endParaRPr lang="sr-Cyrl-CS" sz="28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Алтернативна хипотеза – тврди да веза између узрока и исхода постоји; алтернативна хипотеза се не тестира посебно, већ се прихвата ако се одбаци нулта хипотеза</a:t>
            </a:r>
          </a:p>
          <a:p>
            <a:endParaRPr lang="en-US" dirty="0"/>
          </a:p>
        </p:txBody>
      </p:sp>
    </p:spTree>
  </p:cSld>
  <p:clrMapOvr>
    <a:masterClrMapping/>
  </p:clrMapOvr>
  <p:transition advTm="35311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Одређивање величине узорка</a:t>
            </a:r>
            <a:endParaRPr lang="en-US" sz="36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sr-Cyrl-CS" sz="2800" smtClean="0"/>
              <a:t>Величина узорка зависи:</a:t>
            </a:r>
          </a:p>
          <a:p>
            <a:pPr lvl="1" eaLnBrk="1" hangingPunct="1"/>
            <a:r>
              <a:rPr lang="sr-Cyrl-CS" sz="2400" smtClean="0"/>
              <a:t> пре свега од статистичког теста који ће бити коришћен</a:t>
            </a:r>
          </a:p>
          <a:p>
            <a:pPr lvl="1" eaLnBrk="1" hangingPunct="1"/>
            <a:r>
              <a:rPr lang="sr-Cyrl-CS" sz="2400" smtClean="0"/>
              <a:t>од величине ефекта</a:t>
            </a:r>
          </a:p>
          <a:p>
            <a:pPr lvl="1" eaLnBrk="1" hangingPunct="1"/>
            <a:r>
              <a:rPr lang="sr-Cyrl-CS" sz="2400" smtClean="0"/>
              <a:t>од варијабилности величине ефекта (нпр. од стандардне девијације)</a:t>
            </a:r>
          </a:p>
          <a:p>
            <a:pPr lvl="1" eaLnBrk="1" hangingPunct="1"/>
            <a:r>
              <a:rPr lang="sr-Cyrl-CS" sz="2400" smtClean="0"/>
              <a:t>од </a:t>
            </a:r>
            <a:r>
              <a:rPr lang="en-US" sz="2400" smtClean="0">
                <a:sym typeface="Symbol" pitchFamily="18" charset="2"/>
              </a:rPr>
              <a:t></a:t>
            </a:r>
            <a:r>
              <a:rPr lang="sr-Cyrl-CS" sz="2400" smtClean="0">
                <a:sym typeface="Symbol" pitchFamily="18" charset="2"/>
              </a:rPr>
              <a:t> и СНАГЕ студије</a:t>
            </a:r>
            <a:endParaRPr lang="en-US" sz="2400" smtClean="0">
              <a:sym typeface="Symbol" pitchFamily="18" charset="2"/>
            </a:endParaRP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ransition advTm="123733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dirty="0" smtClean="0"/>
              <a:t>Стратегије за смањење величине узорка и повећање снаге студије</a:t>
            </a:r>
            <a:endParaRPr lang="en-US" sz="36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927373"/>
            <a:ext cx="864096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000" dirty="0" smtClean="0"/>
              <a:t>Користити континуалне варијабле кад год је могуће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000" dirty="0" smtClean="0"/>
              <a:t>Користити парна мерења: једно на почетку студије, друго на крају. Онда ће исход бити промена између та два мерења, што смањује варијабилност тј. стандардну девијацију.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000" dirty="0" smtClean="0"/>
              <a:t>Користити прецизније варијабле, са мањом стандардном девијцијом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000" dirty="0" smtClean="0"/>
              <a:t>Користити неједнаке групе – највише се може добити на снази студије ако је једна група двоструко већа од друге; за израчунавање величине узорка код неједнаких група користе се посебне формуле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000" dirty="0" smtClean="0"/>
              <a:t>Користити исходе који су чешћи; студије са ретким исходима захтевају веома велике узорке</a:t>
            </a:r>
            <a:endParaRPr lang="en-US" sz="2000" dirty="0" smtClean="0"/>
          </a:p>
        </p:txBody>
      </p:sp>
    </p:spTree>
  </p:cSld>
  <p:clrMapOvr>
    <a:masterClrMapping/>
  </p:clrMapOvr>
  <p:transition advTm="78404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Величина ефекта</a:t>
            </a:r>
            <a:endParaRPr lang="en-US" sz="36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dirty="0" smtClean="0"/>
              <a:t>Величина ефекта је величина везе која постоји између узрока и исхода у узорку</a:t>
            </a:r>
          </a:p>
          <a:p>
            <a:pPr eaLnBrk="1" hangingPunct="1">
              <a:lnSpc>
                <a:spcPct val="80000"/>
              </a:lnSpc>
            </a:pPr>
            <a:endParaRPr lang="sr-Cyrl-CS" sz="24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400" dirty="0" smtClean="0"/>
              <a:t>Истраживач мора да одреди величину ефекта коју очекује, јер на основу ње се одређује потребна величина узорка</a:t>
            </a:r>
          </a:p>
          <a:p>
            <a:pPr eaLnBrk="1" hangingPunct="1">
              <a:lnSpc>
                <a:spcPct val="80000"/>
              </a:lnSpc>
            </a:pPr>
            <a:endParaRPr lang="sr-Cyrl-CS" sz="24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400" dirty="0" smtClean="0"/>
              <a:t>Што је величина ефекта већа, то је потребан узорак мањи</a:t>
            </a:r>
          </a:p>
          <a:p>
            <a:pPr eaLnBrk="1" hangingPunct="1">
              <a:lnSpc>
                <a:spcPct val="80000"/>
              </a:lnSpc>
            </a:pPr>
            <a:endParaRPr lang="sr-Cyrl-CS" sz="24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400" dirty="0" smtClean="0"/>
              <a:t>Величина ефекта се одређује на основу претходно публикованих истраживања исте теме или се може изабрати најмања величина која има клинички смисао</a:t>
            </a:r>
            <a:endParaRPr lang="en-US" sz="2400" dirty="0" smtClean="0"/>
          </a:p>
        </p:txBody>
      </p:sp>
    </p:spTree>
  </p:cSld>
  <p:clrMapOvr>
    <a:masterClrMapping/>
  </p:clrMapOvr>
  <p:transition advTm="921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У опсервационим аналитичким студијама истраживач тражи везу између две или више варијабли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/>
              <a:t>варијабла која претходи је обично узрок, а варијабла која настаје после је исход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/>
              <a:t>обично има више узрока и више исхода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/>
              <a:t>треба издвојити узроке од “збуњујућих варијабли”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У експерименталним студијама критеријуми за укључивање и искључивање, и рандомизација контролишу утицај “збуњујућих” варијабли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ransition advTm="5822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838200"/>
            <a:ext cx="694213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323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Врсте студија</a:t>
            </a:r>
            <a:endParaRPr lang="en-US" sz="3600" smtClean="0"/>
          </a:p>
        </p:txBody>
      </p:sp>
      <p:sp>
        <p:nvSpPr>
          <p:cNvPr id="16387" name="Content Placeholder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sr-Cyrl-CS" sz="2400" u="sng" dirty="0" smtClean="0"/>
              <a:t>Пре-регистрационе (премаркетиншке) студије </a:t>
            </a:r>
            <a:r>
              <a:rPr lang="sr-Cyrl-CS" sz="2400" dirty="0" smtClean="0"/>
              <a:t>– клиничке студије до момента регистрације лека</a:t>
            </a:r>
          </a:p>
          <a:p>
            <a:pPr lvl="1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sr-Cyrl-CS" sz="2000" dirty="0" smtClean="0"/>
              <a:t>одређивање дозне зависности ефекта, </a:t>
            </a:r>
          </a:p>
          <a:p>
            <a:pPr lvl="1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sr-Cyrl-CS" sz="2000" dirty="0" smtClean="0"/>
              <a:t>контрола у оквиру појединачног експеримента и контролна група</a:t>
            </a:r>
            <a:endParaRPr lang="en-US" sz="2000" dirty="0" smtClean="0"/>
          </a:p>
          <a:p>
            <a:pPr eaLnBrk="1" hangingPunct="1"/>
            <a:endParaRPr lang="sr-Cyrl-CS" sz="2400" dirty="0" smtClean="0"/>
          </a:p>
          <a:p>
            <a:pPr eaLnBrk="1" hangingPunct="1"/>
            <a:r>
              <a:rPr lang="sr-Cyrl-CS" sz="2400" u="sng" dirty="0" smtClean="0"/>
              <a:t>Пост-регистрационе (постмаркетиншке) студије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sr-Cyrl-CS" sz="2000" dirty="0" smtClean="0"/>
              <a:t>Интервентне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sr-Cyrl-CS" sz="2000" dirty="0" smtClean="0"/>
              <a:t>Неинтервентне</a:t>
            </a:r>
          </a:p>
          <a:p>
            <a:pPr lvl="1" eaLnBrk="1" hangingPunct="1">
              <a:buFont typeface="Arial" pitchFamily="34" charset="0"/>
              <a:buChar char="•"/>
            </a:pPr>
            <a:endParaRPr lang="sr-Cyrl-CS" sz="2000" dirty="0" smtClean="0"/>
          </a:p>
          <a:p>
            <a:pPr eaLnBrk="1" hangingPunct="1"/>
            <a:r>
              <a:rPr lang="sr-Cyrl-CS" sz="2400" dirty="0" smtClean="0"/>
              <a:t>Агенцији за лекове се пријављују све врсте студија лекова на пацијентима</a:t>
            </a:r>
          </a:p>
        </p:txBody>
      </p:sp>
    </p:spTree>
  </p:cSld>
  <p:clrMapOvr>
    <a:masterClrMapping/>
  </p:clrMapOvr>
  <p:transition advTm="10511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Однос популације и узорка</a:t>
            </a:r>
            <a:endParaRPr lang="en-US" sz="36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dirty="0" smtClean="0"/>
              <a:t>Протокол студије треба да одреди узорак испитаника који ће се испитивати уз прихватљиво улагање новца и времена, а да он буде: </a:t>
            </a:r>
          </a:p>
          <a:p>
            <a:pPr eaLnBrk="1" hangingPunct="1">
              <a:lnSpc>
                <a:spcPct val="80000"/>
              </a:lnSpc>
            </a:pPr>
            <a:endParaRPr lang="sr-Cyrl-CS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sr-Cyrl-CS" sz="2000" dirty="0" smtClean="0"/>
              <a:t>довољно велики да контролише случајну грешку 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sz="2000" dirty="0" smtClean="0"/>
              <a:t>довољно репрезентативан да контролише систематску грешку</a:t>
            </a:r>
          </a:p>
          <a:p>
            <a:pPr lvl="1" eaLnBrk="1" hangingPunct="1">
              <a:lnSpc>
                <a:spcPct val="80000"/>
              </a:lnSpc>
            </a:pPr>
            <a:endParaRPr lang="sr-Cyrl-CS" sz="20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400" dirty="0" smtClean="0"/>
              <a:t>Аналитичке студије и експерименталне студије дају резултате који се могу далеко више генерализовати, него дескриптивне студије, које само анализирају дистрибуцију неких карактеристика</a:t>
            </a:r>
            <a:endParaRPr lang="en-US" sz="2400" dirty="0" smtClean="0"/>
          </a:p>
        </p:txBody>
      </p:sp>
    </p:spTree>
  </p:cSld>
  <p:clrMapOvr>
    <a:masterClrMapping/>
  </p:clrMapOvr>
  <p:transition advTm="3840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Критеријуми за избор испитаника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dirty="0" smtClean="0"/>
              <a:t>Критеријуми за укључивање </a:t>
            </a:r>
          </a:p>
          <a:p>
            <a:pPr eaLnBrk="1" hangingPunct="1">
              <a:lnSpc>
                <a:spcPct val="80000"/>
              </a:lnSpc>
            </a:pPr>
            <a:endParaRPr lang="sr-Cyrl-CS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sr-Cyrl-CS" sz="2000" dirty="0" smtClean="0"/>
              <a:t>дефинишу главне карактеристике циљне популације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800" dirty="0" smtClean="0"/>
              <a:t>демографски критеријуми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800" dirty="0" smtClean="0"/>
              <a:t>клиничке карактеристике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800" dirty="0" smtClean="0"/>
              <a:t>географске (административне) карактеристике</a:t>
            </a:r>
          </a:p>
          <a:p>
            <a:pPr lvl="2" eaLnBrk="1" hangingPunct="1">
              <a:lnSpc>
                <a:spcPct val="80000"/>
              </a:lnSpc>
            </a:pPr>
            <a:r>
              <a:rPr lang="sr-Cyrl-CS" sz="1800" dirty="0" smtClean="0"/>
              <a:t>временске карактеристике</a:t>
            </a:r>
          </a:p>
          <a:p>
            <a:pPr lvl="2" eaLnBrk="1" hangingPunct="1">
              <a:lnSpc>
                <a:spcPct val="80000"/>
              </a:lnSpc>
            </a:pPr>
            <a:endParaRPr lang="sr-Cyrl-CS" sz="1800" dirty="0" smtClean="0"/>
          </a:p>
          <a:p>
            <a:pPr lvl="1" eaLnBrk="1" hangingPunct="1">
              <a:lnSpc>
                <a:spcPct val="80000"/>
              </a:lnSpc>
            </a:pPr>
            <a:r>
              <a:rPr lang="sr-Cyrl-CS" sz="2000" dirty="0" smtClean="0"/>
              <a:t>Критеријуми треба да буду разумни, такви да се могу пратити током целе студије, и да омогуће да се резултати студије примене на што ширу популацију</a:t>
            </a:r>
          </a:p>
          <a:p>
            <a:pPr lvl="1" eaLnBrk="1" hangingPunct="1">
              <a:lnSpc>
                <a:spcPct val="80000"/>
              </a:lnSpc>
            </a:pPr>
            <a:endParaRPr lang="sr-Cyrl-C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sr-Cyrl-CS" sz="2000" dirty="0" smtClean="0"/>
              <a:t>Нема “рецепта” за добре критеријуме за укључивање</a:t>
            </a:r>
            <a:endParaRPr lang="en-US" sz="2000" dirty="0" smtClean="0"/>
          </a:p>
        </p:txBody>
      </p:sp>
    </p:spTree>
  </p:cSld>
  <p:clrMapOvr>
    <a:masterClrMapping/>
  </p:clrMapOvr>
  <p:transition advTm="5159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Критеријуми за избор испитаника</a:t>
            </a:r>
            <a:endParaRPr lang="en-US" sz="36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600200"/>
            <a:ext cx="8363272" cy="4525963"/>
          </a:xfrm>
        </p:spPr>
        <p:txBody>
          <a:bodyPr/>
          <a:lstStyle/>
          <a:p>
            <a:pPr eaLnBrk="1" hangingPunct="1"/>
            <a:r>
              <a:rPr lang="sr-Cyrl-CS" sz="2800" dirty="0" smtClean="0"/>
              <a:t>Критеријуми за искључивање</a:t>
            </a:r>
          </a:p>
          <a:p>
            <a:pPr eaLnBrk="1" hangingPunct="1"/>
            <a:endParaRPr lang="sr-Cyrl-CS" sz="2800" dirty="0" smtClean="0"/>
          </a:p>
          <a:p>
            <a:pPr lvl="1" eaLnBrk="1" hangingPunct="1">
              <a:buFont typeface="Arial" pitchFamily="34" charset="0"/>
              <a:buChar char="•"/>
            </a:pPr>
            <a:r>
              <a:rPr lang="sr-Cyrl-CS" sz="2200" dirty="0" smtClean="0"/>
              <a:t>испитаници који се вероватно не могу пратити до краја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sr-Cyrl-CS" sz="2200" dirty="0" smtClean="0"/>
              <a:t>испитаници од којих се не могу добити поуздани подаци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sr-Cyrl-CS" sz="2200" dirty="0" smtClean="0"/>
              <a:t>испитаници са високим ризиком од нежељених дејстава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sr-Cyrl-CS" sz="2200" dirty="0" smtClean="0"/>
              <a:t>испитаници на којима није морално спроводити испитивања (труднице, деца)</a:t>
            </a:r>
            <a:endParaRPr lang="en-US" sz="2200" dirty="0" smtClean="0"/>
          </a:p>
        </p:txBody>
      </p:sp>
    </p:spTree>
  </p:cSld>
  <p:clrMapOvr>
    <a:masterClrMapping/>
  </p:clrMapOvr>
  <p:transition advTm="4794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Узорак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r>
              <a:rPr lang="sr-Cyrl-RS" sz="2000" dirty="0" smtClean="0"/>
              <a:t>Узорак</a:t>
            </a:r>
            <a:r>
              <a:rPr lang="en-US" sz="2000" dirty="0" smtClean="0"/>
              <a:t> (</a:t>
            </a:r>
            <a:r>
              <a:rPr lang="en-US" sz="2000" i="1" dirty="0" smtClean="0"/>
              <a:t>eng. sample</a:t>
            </a:r>
            <a:r>
              <a:rPr lang="en-US" sz="2000" dirty="0" smtClean="0"/>
              <a:t>) </a:t>
            </a:r>
            <a:r>
              <a:rPr lang="sr-Cyrl-RS" sz="2000" dirty="0" smtClean="0"/>
              <a:t>је</a:t>
            </a:r>
            <a:r>
              <a:rPr lang="en-US" sz="2000" dirty="0" smtClean="0"/>
              <a:t> </a:t>
            </a:r>
            <a:r>
              <a:rPr lang="sr-Cyrl-RS" sz="2000" dirty="0" smtClean="0"/>
              <a:t>део</a:t>
            </a:r>
            <a:r>
              <a:rPr lang="en-US" sz="2000" dirty="0" smtClean="0"/>
              <a:t> </a:t>
            </a:r>
            <a:r>
              <a:rPr lang="sr-Cyrl-RS" sz="2000" dirty="0" smtClean="0"/>
              <a:t>неке</a:t>
            </a:r>
            <a:r>
              <a:rPr lang="en-US" sz="2000" dirty="0" smtClean="0"/>
              <a:t> </a:t>
            </a:r>
            <a:r>
              <a:rPr lang="sr-Cyrl-RS" sz="2000" dirty="0" smtClean="0"/>
              <a:t>популацие</a:t>
            </a:r>
            <a:r>
              <a:rPr lang="en-US" sz="2000" dirty="0" smtClean="0"/>
              <a:t>, </a:t>
            </a:r>
            <a:r>
              <a:rPr lang="sr-Cyrl-RS" sz="2000" dirty="0" smtClean="0"/>
              <a:t>па</a:t>
            </a:r>
            <a:r>
              <a:rPr lang="en-US" sz="2000" dirty="0" smtClean="0"/>
              <a:t> </a:t>
            </a:r>
            <a:r>
              <a:rPr lang="sr-Cyrl-RS" sz="2000" dirty="0" smtClean="0"/>
              <a:t>закључке</a:t>
            </a:r>
            <a:r>
              <a:rPr lang="en-US" sz="2000" dirty="0" smtClean="0"/>
              <a:t> </a:t>
            </a:r>
            <a:r>
              <a:rPr lang="sr-Cyrl-RS" sz="2000" dirty="0" smtClean="0"/>
              <a:t>изведене</a:t>
            </a:r>
            <a:r>
              <a:rPr lang="en-US" sz="2000" dirty="0" smtClean="0"/>
              <a:t> </a:t>
            </a:r>
            <a:r>
              <a:rPr lang="sr-Cyrl-RS" sz="2000" dirty="0" smtClean="0"/>
              <a:t>проучавањем</a:t>
            </a:r>
            <a:r>
              <a:rPr lang="en-US" sz="2000" dirty="0" smtClean="0"/>
              <a:t> </a:t>
            </a:r>
            <a:r>
              <a:rPr lang="sr-Cyrl-RS" sz="2000" dirty="0" smtClean="0"/>
              <a:t>узорка</a:t>
            </a:r>
            <a:r>
              <a:rPr lang="en-US" sz="2000" dirty="0" smtClean="0"/>
              <a:t> </a:t>
            </a:r>
            <a:r>
              <a:rPr lang="sr-Cyrl-RS" sz="2000" dirty="0" smtClean="0"/>
              <a:t>истраживач</a:t>
            </a:r>
            <a:r>
              <a:rPr lang="en-US" sz="2000" dirty="0" smtClean="0"/>
              <a:t> </a:t>
            </a:r>
            <a:r>
              <a:rPr lang="sr-Cyrl-RS" sz="2000" dirty="0" smtClean="0"/>
              <a:t>генерализује</a:t>
            </a:r>
            <a:r>
              <a:rPr lang="en-US" sz="2000" dirty="0" smtClean="0"/>
              <a:t> </a:t>
            </a:r>
            <a:r>
              <a:rPr lang="sr-Cyrl-RS" sz="2000" dirty="0" smtClean="0"/>
              <a:t>на</a:t>
            </a:r>
            <a:r>
              <a:rPr lang="en-US" sz="2000" dirty="0" smtClean="0"/>
              <a:t> </a:t>
            </a:r>
            <a:r>
              <a:rPr lang="sr-Cyrl-RS" sz="2000" dirty="0" smtClean="0"/>
              <a:t>припадајућу</a:t>
            </a:r>
            <a:r>
              <a:rPr lang="en-US" sz="2000" dirty="0" smtClean="0"/>
              <a:t> </a:t>
            </a:r>
            <a:r>
              <a:rPr lang="sr-Cyrl-RS" sz="2000" dirty="0" smtClean="0"/>
              <a:t>популацију</a:t>
            </a:r>
          </a:p>
          <a:p>
            <a:endParaRPr lang="sr-Cyrl-RS" sz="2000" dirty="0" smtClean="0"/>
          </a:p>
          <a:p>
            <a:r>
              <a:rPr lang="sr-Cyrl-RS" sz="2000" dirty="0" smtClean="0"/>
              <a:t>Обзиром да</a:t>
            </a:r>
            <a:r>
              <a:rPr lang="en-US" sz="2000" dirty="0" smtClean="0"/>
              <a:t> </a:t>
            </a:r>
            <a:r>
              <a:rPr lang="sr-Cyrl-RS" sz="2000" dirty="0" smtClean="0"/>
              <a:t>не</a:t>
            </a:r>
            <a:r>
              <a:rPr lang="en-US" sz="2000" dirty="0" smtClean="0"/>
              <a:t> </a:t>
            </a:r>
            <a:r>
              <a:rPr lang="sr-Cyrl-RS" sz="2000" dirty="0" smtClean="0"/>
              <a:t>обухвата</a:t>
            </a:r>
            <a:r>
              <a:rPr lang="en-US" sz="2000" dirty="0" smtClean="0"/>
              <a:t> </a:t>
            </a:r>
            <a:r>
              <a:rPr lang="sr-Cyrl-RS" sz="2000" dirty="0" smtClean="0"/>
              <a:t>целу</a:t>
            </a:r>
            <a:r>
              <a:rPr lang="en-US" sz="2000" dirty="0" smtClean="0"/>
              <a:t> </a:t>
            </a:r>
            <a:r>
              <a:rPr lang="sr-Cyrl-RS" sz="2000" dirty="0" smtClean="0"/>
              <a:t>популацију</a:t>
            </a:r>
            <a:r>
              <a:rPr lang="en-US" sz="2000" dirty="0" smtClean="0"/>
              <a:t> </a:t>
            </a:r>
            <a:r>
              <a:rPr lang="sr-Cyrl-RS" sz="2000" dirty="0" smtClean="0"/>
              <a:t>него</a:t>
            </a:r>
            <a:r>
              <a:rPr lang="en-US" sz="2000" dirty="0" smtClean="0"/>
              <a:t> </a:t>
            </a:r>
            <a:r>
              <a:rPr lang="sr-Cyrl-RS" sz="2000" dirty="0" smtClean="0"/>
              <a:t>је</a:t>
            </a:r>
            <a:r>
              <a:rPr lang="en-US" sz="2000" dirty="0" smtClean="0"/>
              <a:t> </a:t>
            </a:r>
            <a:r>
              <a:rPr lang="sr-Cyrl-RS" sz="2000" dirty="0" smtClean="0"/>
              <a:t>њен</a:t>
            </a:r>
            <a:r>
              <a:rPr lang="en-US" sz="2000" dirty="0" smtClean="0"/>
              <a:t> </a:t>
            </a:r>
            <a:r>
              <a:rPr lang="sr-Cyrl-RS" sz="2000" dirty="0" smtClean="0"/>
              <a:t>део</a:t>
            </a:r>
            <a:r>
              <a:rPr lang="en-US" sz="2000" dirty="0" smtClean="0"/>
              <a:t>, </a:t>
            </a:r>
            <a:r>
              <a:rPr lang="sr-Cyrl-RS" sz="2000" dirty="0" smtClean="0"/>
              <a:t>сваки</a:t>
            </a:r>
            <a:r>
              <a:rPr lang="en-US" sz="2000" dirty="0" smtClean="0"/>
              <a:t> </a:t>
            </a:r>
            <a:r>
              <a:rPr lang="sr-Cyrl-RS" sz="2000" dirty="0" smtClean="0"/>
              <a:t>показатељ</a:t>
            </a:r>
            <a:r>
              <a:rPr lang="en-US" sz="2000" dirty="0" smtClean="0"/>
              <a:t> </a:t>
            </a:r>
            <a:r>
              <a:rPr lang="sr-Cyrl-RS" sz="2000" dirty="0" smtClean="0"/>
              <a:t>кога</a:t>
            </a:r>
            <a:r>
              <a:rPr lang="en-US" sz="2000" dirty="0" smtClean="0"/>
              <a:t> </a:t>
            </a:r>
            <a:r>
              <a:rPr lang="sr-Cyrl-RS" sz="2000" dirty="0" smtClean="0"/>
              <a:t>проучавамо</a:t>
            </a:r>
            <a:r>
              <a:rPr lang="en-US" sz="2000" dirty="0" smtClean="0"/>
              <a:t> </a:t>
            </a:r>
            <a:r>
              <a:rPr lang="sr-Cyrl-RS" sz="2000" dirty="0" smtClean="0"/>
              <a:t>укључује</a:t>
            </a:r>
            <a:r>
              <a:rPr lang="en-US" sz="2000" dirty="0" smtClean="0"/>
              <a:t> </a:t>
            </a:r>
            <a:r>
              <a:rPr lang="sr-Cyrl-RS" sz="2000" dirty="0" smtClean="0"/>
              <a:t>грешку</a:t>
            </a:r>
            <a:r>
              <a:rPr lang="en-US" sz="2000" dirty="0" smtClean="0"/>
              <a:t> </a:t>
            </a:r>
            <a:r>
              <a:rPr lang="sr-Cyrl-RS" sz="2000" dirty="0" smtClean="0"/>
              <a:t>узорковања</a:t>
            </a:r>
            <a:r>
              <a:rPr lang="en-US" sz="2000" dirty="0" smtClean="0"/>
              <a:t> (</a:t>
            </a:r>
            <a:r>
              <a:rPr lang="en-US" sz="2000" i="1" dirty="0" smtClean="0"/>
              <a:t>eng. sampling error</a:t>
            </a:r>
            <a:r>
              <a:rPr lang="en-US" sz="2000" dirty="0" smtClean="0"/>
              <a:t>). </a:t>
            </a:r>
            <a:r>
              <a:rPr lang="sr-Cyrl-RS" sz="2000" dirty="0" smtClean="0"/>
              <a:t>То</a:t>
            </a:r>
            <a:r>
              <a:rPr lang="en-US" sz="2000" dirty="0" smtClean="0"/>
              <a:t> </a:t>
            </a:r>
            <a:r>
              <a:rPr lang="sr-Cyrl-RS" sz="2000" dirty="0" smtClean="0"/>
              <a:t>је</a:t>
            </a:r>
            <a:r>
              <a:rPr lang="en-US" sz="2000" dirty="0" smtClean="0"/>
              <a:t> </a:t>
            </a:r>
            <a:r>
              <a:rPr lang="sr-Cyrl-RS" sz="2000" dirty="0" smtClean="0"/>
              <a:t>одступање</a:t>
            </a:r>
            <a:r>
              <a:rPr lang="en-US" sz="2000" dirty="0" smtClean="0"/>
              <a:t> </a:t>
            </a:r>
            <a:r>
              <a:rPr lang="sr-Cyrl-RS" sz="2000" dirty="0" smtClean="0"/>
              <a:t>које</a:t>
            </a:r>
            <a:r>
              <a:rPr lang="en-US" sz="2000" dirty="0" smtClean="0"/>
              <a:t> </a:t>
            </a:r>
            <a:r>
              <a:rPr lang="sr-Cyrl-RS" sz="2000" dirty="0" smtClean="0"/>
              <a:t>постоји</a:t>
            </a:r>
            <a:r>
              <a:rPr lang="en-US" sz="2000" dirty="0" smtClean="0"/>
              <a:t> </a:t>
            </a:r>
            <a:r>
              <a:rPr lang="sr-Cyrl-RS" sz="2000" dirty="0" smtClean="0"/>
              <a:t>у</a:t>
            </a:r>
            <a:r>
              <a:rPr lang="en-US" sz="2000" dirty="0" smtClean="0"/>
              <a:t> </a:t>
            </a:r>
            <a:r>
              <a:rPr lang="sr-Cyrl-RS" sz="2000" dirty="0" smtClean="0"/>
              <a:t>узорку</a:t>
            </a:r>
            <a:r>
              <a:rPr lang="en-US" sz="2000" dirty="0" smtClean="0"/>
              <a:t> </a:t>
            </a:r>
            <a:r>
              <a:rPr lang="sr-Cyrl-RS" sz="2000" dirty="0" smtClean="0"/>
              <a:t>у</a:t>
            </a:r>
            <a:r>
              <a:rPr lang="en-US" sz="2000" dirty="0" smtClean="0"/>
              <a:t> </a:t>
            </a:r>
            <a:r>
              <a:rPr lang="sr-Cyrl-RS" sz="2000" dirty="0" smtClean="0"/>
              <a:t>односу</a:t>
            </a:r>
            <a:r>
              <a:rPr lang="en-US" sz="2000" dirty="0" smtClean="0"/>
              <a:t> </a:t>
            </a:r>
            <a:r>
              <a:rPr lang="sr-Cyrl-RS" sz="2000" dirty="0" smtClean="0"/>
              <a:t>на</a:t>
            </a:r>
            <a:r>
              <a:rPr lang="en-US" sz="2000" dirty="0" smtClean="0"/>
              <a:t> </a:t>
            </a:r>
            <a:r>
              <a:rPr lang="sr-Cyrl-RS" sz="2000" dirty="0" smtClean="0"/>
              <a:t>стварно</a:t>
            </a:r>
            <a:r>
              <a:rPr lang="en-US" sz="2000" dirty="0" smtClean="0"/>
              <a:t> </a:t>
            </a:r>
            <a:r>
              <a:rPr lang="sr-Cyrl-RS" sz="2000" dirty="0" smtClean="0"/>
              <a:t>постојеће</a:t>
            </a:r>
            <a:r>
              <a:rPr lang="en-US" sz="2000" dirty="0" smtClean="0"/>
              <a:t> </a:t>
            </a:r>
            <a:r>
              <a:rPr lang="sr-Cyrl-RS" sz="2000" dirty="0" smtClean="0"/>
              <a:t>стање</a:t>
            </a:r>
            <a:r>
              <a:rPr lang="en-US" sz="2000" dirty="0" smtClean="0"/>
              <a:t> </a:t>
            </a:r>
            <a:r>
              <a:rPr lang="sr-Cyrl-RS" sz="2000" dirty="0" smtClean="0"/>
              <a:t>популације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последица</a:t>
            </a:r>
            <a:r>
              <a:rPr lang="en-US" sz="2000" dirty="0" smtClean="0"/>
              <a:t> </a:t>
            </a:r>
            <a:r>
              <a:rPr lang="sr-Cyrl-RS" sz="2000" dirty="0" smtClean="0"/>
              <a:t>је</a:t>
            </a:r>
            <a:r>
              <a:rPr lang="en-US" sz="2000" dirty="0" smtClean="0"/>
              <a:t> </a:t>
            </a:r>
            <a:r>
              <a:rPr lang="sr-Cyrl-RS" sz="2000" dirty="0" smtClean="0"/>
              <a:t>рада</a:t>
            </a:r>
            <a:r>
              <a:rPr lang="en-US" sz="2000" dirty="0" smtClean="0"/>
              <a:t> </a:t>
            </a:r>
            <a:r>
              <a:rPr lang="sr-Cyrl-RS" sz="2000" dirty="0" smtClean="0"/>
              <a:t>са</a:t>
            </a:r>
            <a:r>
              <a:rPr lang="en-US" sz="2000" dirty="0" smtClean="0"/>
              <a:t> </a:t>
            </a:r>
            <a:r>
              <a:rPr lang="sr-Cyrl-RS" sz="2000" dirty="0" smtClean="0"/>
              <a:t>подскупом</a:t>
            </a:r>
            <a:r>
              <a:rPr lang="en-US" sz="2000" dirty="0" smtClean="0"/>
              <a:t>, </a:t>
            </a:r>
            <a:r>
              <a:rPr lang="sr-Cyrl-RS" sz="2000" dirty="0" smtClean="0"/>
              <a:t>а</a:t>
            </a:r>
            <a:r>
              <a:rPr lang="en-US" sz="2000" dirty="0" smtClean="0"/>
              <a:t> </a:t>
            </a:r>
            <a:r>
              <a:rPr lang="sr-Cyrl-RS" sz="2000" dirty="0" smtClean="0"/>
              <a:t>не</a:t>
            </a:r>
            <a:r>
              <a:rPr lang="en-US" sz="2000" dirty="0" smtClean="0"/>
              <a:t> </a:t>
            </a:r>
            <a:r>
              <a:rPr lang="sr-Cyrl-RS" sz="2000" dirty="0" smtClean="0"/>
              <a:t>скупом</a:t>
            </a:r>
            <a:r>
              <a:rPr lang="en-US" sz="2000" dirty="0" smtClean="0"/>
              <a:t> </a:t>
            </a:r>
            <a:r>
              <a:rPr lang="sr-Cyrl-RS" sz="2000" dirty="0" smtClean="0"/>
              <a:t>података</a:t>
            </a:r>
          </a:p>
          <a:p>
            <a:endParaRPr lang="sr-Cyrl-RS" sz="2000" dirty="0" smtClean="0"/>
          </a:p>
          <a:p>
            <a:r>
              <a:rPr lang="sr-Cyrl-RS" sz="2000" dirty="0" smtClean="0"/>
              <a:t>Да</a:t>
            </a:r>
            <a:r>
              <a:rPr lang="en-US" sz="2000" dirty="0" smtClean="0"/>
              <a:t> </a:t>
            </a:r>
            <a:r>
              <a:rPr lang="sr-Cyrl-RS" sz="2000" dirty="0" smtClean="0"/>
              <a:t>би</a:t>
            </a:r>
            <a:r>
              <a:rPr lang="en-US" sz="2000" dirty="0" smtClean="0"/>
              <a:t> </a:t>
            </a:r>
            <a:r>
              <a:rPr lang="sr-Cyrl-RS" sz="2000" dirty="0" smtClean="0"/>
              <a:t>се</a:t>
            </a:r>
            <a:r>
              <a:rPr lang="en-US" sz="2000" dirty="0" smtClean="0"/>
              <a:t> </a:t>
            </a:r>
            <a:r>
              <a:rPr lang="sr-Cyrl-RS" sz="2000" dirty="0" smtClean="0"/>
              <a:t>грешка</a:t>
            </a:r>
            <a:r>
              <a:rPr lang="en-US" sz="2000" dirty="0" smtClean="0"/>
              <a:t> </a:t>
            </a:r>
            <a:r>
              <a:rPr lang="sr-Cyrl-RS" sz="2000" dirty="0" smtClean="0"/>
              <a:t>свела</a:t>
            </a:r>
            <a:r>
              <a:rPr lang="en-US" sz="2000" dirty="0" smtClean="0"/>
              <a:t> </a:t>
            </a:r>
            <a:r>
              <a:rPr lang="sr-Cyrl-RS" sz="2000" dirty="0" smtClean="0"/>
              <a:t>на</a:t>
            </a:r>
            <a:r>
              <a:rPr lang="en-US" sz="2000" dirty="0" smtClean="0"/>
              <a:t> </a:t>
            </a:r>
            <a:r>
              <a:rPr lang="sr-Cyrl-RS" sz="2000" dirty="0" smtClean="0"/>
              <a:t>најмању</a:t>
            </a:r>
            <a:r>
              <a:rPr lang="en-US" sz="2000" dirty="0" smtClean="0"/>
              <a:t> </a:t>
            </a:r>
            <a:r>
              <a:rPr lang="sr-Cyrl-RS" sz="2000" dirty="0" smtClean="0"/>
              <a:t>могућу</a:t>
            </a:r>
            <a:r>
              <a:rPr lang="en-US" sz="2000" dirty="0" smtClean="0"/>
              <a:t> </a:t>
            </a:r>
            <a:r>
              <a:rPr lang="sr-Cyrl-RS" sz="2000" dirty="0" smtClean="0"/>
              <a:t>меру узорак</a:t>
            </a:r>
            <a:r>
              <a:rPr lang="en-US" sz="2000" dirty="0" smtClean="0"/>
              <a:t> </a:t>
            </a:r>
            <a:r>
              <a:rPr lang="sr-Cyrl-RS" sz="2000" dirty="0" smtClean="0"/>
              <a:t>треба</a:t>
            </a:r>
            <a:r>
              <a:rPr lang="en-US" sz="2000" dirty="0" smtClean="0"/>
              <a:t> </a:t>
            </a:r>
            <a:r>
              <a:rPr lang="sr-Cyrl-RS" sz="2000" dirty="0" smtClean="0"/>
              <a:t>адекватно формирати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ransition advTm="69363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1876</TotalTime>
  <Words>1474</Words>
  <Application>Microsoft Office PowerPoint</Application>
  <PresentationFormat>On-screen Show (4:3)</PresentationFormat>
  <Paragraphs>183</Paragraphs>
  <Slides>25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Design</vt:lpstr>
      <vt:lpstr> Избор узорка и сврставање субјеката у групе, у експерименталним и другим врстама фармакоепидемиолошких истраживања</vt:lpstr>
      <vt:lpstr>Врсте истраживачких студија</vt:lpstr>
      <vt:lpstr>Slide 3</vt:lpstr>
      <vt:lpstr>Slide 4</vt:lpstr>
      <vt:lpstr>Врсте студија</vt:lpstr>
      <vt:lpstr>Однос популације и узорка</vt:lpstr>
      <vt:lpstr>Критеријуми за избор испитаника</vt:lpstr>
      <vt:lpstr>Критеријуми за избор испитаника</vt:lpstr>
      <vt:lpstr>Узорак</vt:lpstr>
      <vt:lpstr>Узорак</vt:lpstr>
      <vt:lpstr>Узорковање</vt:lpstr>
      <vt:lpstr>Једноставни случајни узорак</vt:lpstr>
      <vt:lpstr>Систематски случајни узорак</vt:lpstr>
      <vt:lpstr>Слојевити - стратификовани случајни узорак</vt:lpstr>
      <vt:lpstr>Груписани случајни узорак</vt:lpstr>
      <vt:lpstr>Згодни узорак</vt:lpstr>
      <vt:lpstr>Регрутовање испитаника</vt:lpstr>
      <vt:lpstr>Регрутовање довољног броја испитаника</vt:lpstr>
      <vt:lpstr>Узорковање код студија случај-контрола</vt:lpstr>
      <vt:lpstr>Хипотеза истраживања</vt:lpstr>
      <vt:lpstr>Хипотеза истраживања</vt:lpstr>
      <vt:lpstr>Хипотеза истраживања</vt:lpstr>
      <vt:lpstr>Одређивање величине узорка</vt:lpstr>
      <vt:lpstr>Стратегије за смањење величине узорка и повећање снаге студије</vt:lpstr>
      <vt:lpstr>Величина ефекта</vt:lpstr>
    </vt:vector>
  </TitlesOfParts>
  <Company>MF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Windows User</cp:lastModifiedBy>
  <cp:revision>283</cp:revision>
  <dcterms:created xsi:type="dcterms:W3CDTF">2006-03-11T08:56:58Z</dcterms:created>
  <dcterms:modified xsi:type="dcterms:W3CDTF">2020-09-27T16:19:01Z</dcterms:modified>
</cp:coreProperties>
</file>